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08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D862BA-5F21-4AF5-9E4B-AC522604C645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23CCFEB9-65B5-4514-BE62-F2575EDF1004}">
      <dgm:prSet phldrT="[Texto]" custT="1"/>
      <dgm:spPr/>
      <dgm:t>
        <a:bodyPr/>
        <a:lstStyle/>
        <a:p>
          <a:r>
            <a:rPr lang="es-CO" sz="1200" smtClean="0">
              <a:latin typeface="Aharoni" panose="02010803020104030203" pitchFamily="2" charset="-79"/>
              <a:cs typeface="Aharoni" panose="02010803020104030203" pitchFamily="2" charset="-79"/>
            </a:rPr>
            <a:t>Aprendizaje de la crítica</a:t>
          </a:r>
          <a:endParaRPr lang="es-CO" sz="1200" dirty="0">
            <a:latin typeface="Aharoni" panose="02010803020104030203" pitchFamily="2" charset="-79"/>
            <a:cs typeface="Aharoni" panose="02010803020104030203" pitchFamily="2" charset="-79"/>
          </a:endParaRPr>
        </a:p>
      </dgm:t>
    </dgm:pt>
    <dgm:pt modelId="{58681F37-0FF2-4986-9016-AA89BAA9E1D7}" type="parTrans" cxnId="{41278493-9863-41B1-94CA-18E0C0D72E4D}">
      <dgm:prSet/>
      <dgm:spPr/>
      <dgm:t>
        <a:bodyPr/>
        <a:lstStyle/>
        <a:p>
          <a:endParaRPr lang="es-CO"/>
        </a:p>
      </dgm:t>
    </dgm:pt>
    <dgm:pt modelId="{83EBCB13-8303-4F99-A30C-B263B8832455}" type="sibTrans" cxnId="{41278493-9863-41B1-94CA-18E0C0D72E4D}">
      <dgm:prSet/>
      <dgm:spPr/>
      <dgm:t>
        <a:bodyPr/>
        <a:lstStyle/>
        <a:p>
          <a:endParaRPr lang="es-CO"/>
        </a:p>
      </dgm:t>
    </dgm:pt>
    <dgm:pt modelId="{22E00D85-AA3F-41B5-A0E7-A908C47597D2}">
      <dgm:prSet phldrT="[Texto]" custT="1"/>
      <dgm:spPr/>
      <dgm:t>
        <a:bodyPr/>
        <a:lstStyle/>
        <a:p>
          <a:r>
            <a:rPr lang="es-CO" sz="1200" dirty="0" smtClean="0">
              <a:latin typeface="Aharoni" panose="02010803020104030203" pitchFamily="2" charset="-79"/>
              <a:cs typeface="Aharoni" panose="02010803020104030203" pitchFamily="2" charset="-79"/>
            </a:rPr>
            <a:t>Encuentros entre las propuestas </a:t>
          </a:r>
          <a:r>
            <a:rPr lang="es-CO" sz="1200" dirty="0" err="1" smtClean="0">
              <a:latin typeface="Aharoni" panose="02010803020104030203" pitchFamily="2" charset="-79"/>
              <a:cs typeface="Aharoni" panose="02010803020104030203" pitchFamily="2" charset="-79"/>
            </a:rPr>
            <a:t>academicas</a:t>
          </a:r>
          <a:endParaRPr lang="es-CO" sz="1200" dirty="0">
            <a:latin typeface="Aharoni" panose="02010803020104030203" pitchFamily="2" charset="-79"/>
            <a:cs typeface="Aharoni" panose="02010803020104030203" pitchFamily="2" charset="-79"/>
          </a:endParaRPr>
        </a:p>
      </dgm:t>
    </dgm:pt>
    <dgm:pt modelId="{D47E8D9A-F12E-407C-892E-28E5FE447BC2}" type="parTrans" cxnId="{F516E54E-B4C2-4D5E-9E91-ADD4F2B57DA4}">
      <dgm:prSet/>
      <dgm:spPr/>
      <dgm:t>
        <a:bodyPr/>
        <a:lstStyle/>
        <a:p>
          <a:endParaRPr lang="es-CO"/>
        </a:p>
      </dgm:t>
    </dgm:pt>
    <dgm:pt modelId="{F9273389-3482-4D44-B82A-750A009D4196}" type="sibTrans" cxnId="{F516E54E-B4C2-4D5E-9E91-ADD4F2B57DA4}">
      <dgm:prSet/>
      <dgm:spPr/>
      <dgm:t>
        <a:bodyPr/>
        <a:lstStyle/>
        <a:p>
          <a:endParaRPr lang="es-CO"/>
        </a:p>
      </dgm:t>
    </dgm:pt>
    <dgm:pt modelId="{C70E246B-776D-4C6B-85DD-EC8285CD4223}">
      <dgm:prSet phldrT="[Texto]"/>
      <dgm:spPr/>
      <dgm:t>
        <a:bodyPr/>
        <a:lstStyle/>
        <a:p>
          <a:r>
            <a:rPr lang="es-CO" dirty="0" smtClean="0"/>
            <a:t>Los intereses y talentos de los estudiantes </a:t>
          </a:r>
          <a:endParaRPr lang="es-CO" dirty="0"/>
        </a:p>
      </dgm:t>
    </dgm:pt>
    <dgm:pt modelId="{01E51C74-E43D-40E4-8156-9E6E25D6B0B6}" type="parTrans" cxnId="{813E43AC-7CFA-4B1F-B06F-7C9969B87761}">
      <dgm:prSet/>
      <dgm:spPr/>
      <dgm:t>
        <a:bodyPr/>
        <a:lstStyle/>
        <a:p>
          <a:endParaRPr lang="es-CO"/>
        </a:p>
      </dgm:t>
    </dgm:pt>
    <dgm:pt modelId="{99307CDB-C845-446B-91E3-CAFD023D3121}" type="sibTrans" cxnId="{813E43AC-7CFA-4B1F-B06F-7C9969B87761}">
      <dgm:prSet/>
      <dgm:spPr/>
      <dgm:t>
        <a:bodyPr/>
        <a:lstStyle/>
        <a:p>
          <a:endParaRPr lang="es-CO"/>
        </a:p>
      </dgm:t>
    </dgm:pt>
    <dgm:pt modelId="{8240C46F-DCB3-4B31-8305-A2DD26766BD5}">
      <dgm:prSet phldrT="[Texto]"/>
      <dgm:spPr/>
      <dgm:t>
        <a:bodyPr/>
        <a:lstStyle/>
        <a:p>
          <a:r>
            <a:rPr lang="es-CO" dirty="0" smtClean="0">
              <a:latin typeface="Aharoni" panose="02010803020104030203" pitchFamily="2" charset="-79"/>
              <a:cs typeface="Aharoni" panose="02010803020104030203" pitchFamily="2" charset="-79"/>
            </a:rPr>
            <a:t>Sensibilidad</a:t>
          </a:r>
          <a:endParaRPr lang="es-CO" dirty="0"/>
        </a:p>
      </dgm:t>
    </dgm:pt>
    <dgm:pt modelId="{74B6DBDC-1697-47BB-9CAF-AFAD88AC655A}" type="parTrans" cxnId="{434CFB24-0D2A-48E0-A980-4887DCF16F94}">
      <dgm:prSet/>
      <dgm:spPr/>
      <dgm:t>
        <a:bodyPr/>
        <a:lstStyle/>
        <a:p>
          <a:endParaRPr lang="es-CO"/>
        </a:p>
      </dgm:t>
    </dgm:pt>
    <dgm:pt modelId="{C4D79F12-0615-4F4B-A681-F3E44B90331B}" type="sibTrans" cxnId="{434CFB24-0D2A-48E0-A980-4887DCF16F94}">
      <dgm:prSet/>
      <dgm:spPr/>
      <dgm:t>
        <a:bodyPr/>
        <a:lstStyle/>
        <a:p>
          <a:endParaRPr lang="es-CO"/>
        </a:p>
      </dgm:t>
    </dgm:pt>
    <dgm:pt modelId="{0FFB0808-952E-4977-B4D6-3A50A8E34839}" type="pres">
      <dgm:prSet presAssocID="{04D862BA-5F21-4AF5-9E4B-AC522604C645}" presName="cycle" presStyleCnt="0">
        <dgm:presLayoutVars>
          <dgm:dir/>
          <dgm:resizeHandles val="exact"/>
        </dgm:presLayoutVars>
      </dgm:prSet>
      <dgm:spPr/>
    </dgm:pt>
    <dgm:pt modelId="{EF73333D-370A-4901-80A8-CA3540DAB0E4}" type="pres">
      <dgm:prSet presAssocID="{23CCFEB9-65B5-4514-BE62-F2575EDF1004}" presName="node" presStyleLbl="node1" presStyleIdx="0" presStyleCnt="4" custScaleX="153228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AE06F9A7-AF69-4B1D-A187-975F58522DC3}" type="pres">
      <dgm:prSet presAssocID="{83EBCB13-8303-4F99-A30C-B263B8832455}" presName="sibTrans" presStyleLbl="sibTrans2D1" presStyleIdx="0" presStyleCnt="4"/>
      <dgm:spPr/>
    </dgm:pt>
    <dgm:pt modelId="{FCC17A70-F9E8-4B4F-BC6C-4092C0BABF5E}" type="pres">
      <dgm:prSet presAssocID="{83EBCB13-8303-4F99-A30C-B263B8832455}" presName="connectorText" presStyleLbl="sibTrans2D1" presStyleIdx="0" presStyleCnt="4"/>
      <dgm:spPr/>
    </dgm:pt>
    <dgm:pt modelId="{EB3E286A-DCD5-48E5-A3FD-07464092D6F4}" type="pres">
      <dgm:prSet presAssocID="{22E00D85-AA3F-41B5-A0E7-A908C47597D2}" presName="node" presStyleLbl="node1" presStyleIdx="1" presStyleCnt="4" custScaleX="141407">
        <dgm:presLayoutVars>
          <dgm:bulletEnabled val="1"/>
        </dgm:presLayoutVars>
      </dgm:prSet>
      <dgm:spPr/>
    </dgm:pt>
    <dgm:pt modelId="{3991A068-BB35-4F70-AA24-A4D9869F19C3}" type="pres">
      <dgm:prSet presAssocID="{F9273389-3482-4D44-B82A-750A009D4196}" presName="sibTrans" presStyleLbl="sibTrans2D1" presStyleIdx="1" presStyleCnt="4"/>
      <dgm:spPr/>
    </dgm:pt>
    <dgm:pt modelId="{1C4DF0E6-8190-485A-B892-66D0170C45E7}" type="pres">
      <dgm:prSet presAssocID="{F9273389-3482-4D44-B82A-750A009D4196}" presName="connectorText" presStyleLbl="sibTrans2D1" presStyleIdx="1" presStyleCnt="4"/>
      <dgm:spPr/>
    </dgm:pt>
    <dgm:pt modelId="{D666EA41-11DD-4BC6-AB59-88A62D143E96}" type="pres">
      <dgm:prSet presAssocID="{C70E246B-776D-4C6B-85DD-EC8285CD4223}" presName="node" presStyleLbl="node1" presStyleIdx="2" presStyleCnt="4" custScaleX="153098">
        <dgm:presLayoutVars>
          <dgm:bulletEnabled val="1"/>
        </dgm:presLayoutVars>
      </dgm:prSet>
      <dgm:spPr/>
    </dgm:pt>
    <dgm:pt modelId="{45E80109-4E0E-4D9E-8CB2-506A0103FCB7}" type="pres">
      <dgm:prSet presAssocID="{99307CDB-C845-446B-91E3-CAFD023D3121}" presName="sibTrans" presStyleLbl="sibTrans2D1" presStyleIdx="2" presStyleCnt="4"/>
      <dgm:spPr/>
    </dgm:pt>
    <dgm:pt modelId="{2C6AD18F-22CE-4AE2-BD98-BD33731C3043}" type="pres">
      <dgm:prSet presAssocID="{99307CDB-C845-446B-91E3-CAFD023D3121}" presName="connectorText" presStyleLbl="sibTrans2D1" presStyleIdx="2" presStyleCnt="4"/>
      <dgm:spPr/>
    </dgm:pt>
    <dgm:pt modelId="{054D1355-9D26-4F86-839C-41565A6687A4}" type="pres">
      <dgm:prSet presAssocID="{8240C46F-DCB3-4B31-8305-A2DD26766BD5}" presName="node" presStyleLbl="node1" presStyleIdx="3" presStyleCnt="4" custScaleX="136592" custRadScaleRad="84908" custRadScaleInc="5171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D06ABCFD-9C0E-4114-9178-2603621FBE15}" type="pres">
      <dgm:prSet presAssocID="{C4D79F12-0615-4F4B-A681-F3E44B90331B}" presName="sibTrans" presStyleLbl="sibTrans2D1" presStyleIdx="3" presStyleCnt="4"/>
      <dgm:spPr/>
    </dgm:pt>
    <dgm:pt modelId="{9DD19E6E-2023-4B2A-BE05-FD7C7D86F4DE}" type="pres">
      <dgm:prSet presAssocID="{C4D79F12-0615-4F4B-A681-F3E44B90331B}" presName="connectorText" presStyleLbl="sibTrans2D1" presStyleIdx="3" presStyleCnt="4"/>
      <dgm:spPr/>
    </dgm:pt>
  </dgm:ptLst>
  <dgm:cxnLst>
    <dgm:cxn modelId="{DD4757C8-0BCE-4CBD-B7C4-E406E209BB0A}" type="presOf" srcId="{C70E246B-776D-4C6B-85DD-EC8285CD4223}" destId="{D666EA41-11DD-4BC6-AB59-88A62D143E96}" srcOrd="0" destOrd="0" presId="urn:microsoft.com/office/officeart/2005/8/layout/cycle2"/>
    <dgm:cxn modelId="{0FD92ACB-4BAD-419C-A1E0-CED53043BCB5}" type="presOf" srcId="{83EBCB13-8303-4F99-A30C-B263B8832455}" destId="{FCC17A70-F9E8-4B4F-BC6C-4092C0BABF5E}" srcOrd="1" destOrd="0" presId="urn:microsoft.com/office/officeart/2005/8/layout/cycle2"/>
    <dgm:cxn modelId="{29314F28-39F3-4176-92C1-922CEB40EADA}" type="presOf" srcId="{83EBCB13-8303-4F99-A30C-B263B8832455}" destId="{AE06F9A7-AF69-4B1D-A187-975F58522DC3}" srcOrd="0" destOrd="0" presId="urn:microsoft.com/office/officeart/2005/8/layout/cycle2"/>
    <dgm:cxn modelId="{B3679FBA-6F39-4B44-8D86-E8AE5FCF8D27}" type="presOf" srcId="{C4D79F12-0615-4F4B-A681-F3E44B90331B}" destId="{D06ABCFD-9C0E-4114-9178-2603621FBE15}" srcOrd="0" destOrd="0" presId="urn:microsoft.com/office/officeart/2005/8/layout/cycle2"/>
    <dgm:cxn modelId="{344B61C3-F5C3-48B1-A565-A4115FE8D7B3}" type="presOf" srcId="{23CCFEB9-65B5-4514-BE62-F2575EDF1004}" destId="{EF73333D-370A-4901-80A8-CA3540DAB0E4}" srcOrd="0" destOrd="0" presId="urn:microsoft.com/office/officeart/2005/8/layout/cycle2"/>
    <dgm:cxn modelId="{8399A2DB-85CB-4658-8402-A35CD51D79B2}" type="presOf" srcId="{22E00D85-AA3F-41B5-A0E7-A908C47597D2}" destId="{EB3E286A-DCD5-48E5-A3FD-07464092D6F4}" srcOrd="0" destOrd="0" presId="urn:microsoft.com/office/officeart/2005/8/layout/cycle2"/>
    <dgm:cxn modelId="{C6CFFF7E-07E2-4A91-AC8F-FD6C3974AA93}" type="presOf" srcId="{8240C46F-DCB3-4B31-8305-A2DD26766BD5}" destId="{054D1355-9D26-4F86-839C-41565A6687A4}" srcOrd="0" destOrd="0" presId="urn:microsoft.com/office/officeart/2005/8/layout/cycle2"/>
    <dgm:cxn modelId="{F516E54E-B4C2-4D5E-9E91-ADD4F2B57DA4}" srcId="{04D862BA-5F21-4AF5-9E4B-AC522604C645}" destId="{22E00D85-AA3F-41B5-A0E7-A908C47597D2}" srcOrd="1" destOrd="0" parTransId="{D47E8D9A-F12E-407C-892E-28E5FE447BC2}" sibTransId="{F9273389-3482-4D44-B82A-750A009D4196}"/>
    <dgm:cxn modelId="{813E43AC-7CFA-4B1F-B06F-7C9969B87761}" srcId="{04D862BA-5F21-4AF5-9E4B-AC522604C645}" destId="{C70E246B-776D-4C6B-85DD-EC8285CD4223}" srcOrd="2" destOrd="0" parTransId="{01E51C74-E43D-40E4-8156-9E6E25D6B0B6}" sibTransId="{99307CDB-C845-446B-91E3-CAFD023D3121}"/>
    <dgm:cxn modelId="{26AB60B9-6C75-47E4-9E6F-ACECF8A18182}" type="presOf" srcId="{F9273389-3482-4D44-B82A-750A009D4196}" destId="{3991A068-BB35-4F70-AA24-A4D9869F19C3}" srcOrd="0" destOrd="0" presId="urn:microsoft.com/office/officeart/2005/8/layout/cycle2"/>
    <dgm:cxn modelId="{7CB40C1A-A67B-4C18-8DE3-DF38C016CCCE}" type="presOf" srcId="{04D862BA-5F21-4AF5-9E4B-AC522604C645}" destId="{0FFB0808-952E-4977-B4D6-3A50A8E34839}" srcOrd="0" destOrd="0" presId="urn:microsoft.com/office/officeart/2005/8/layout/cycle2"/>
    <dgm:cxn modelId="{434CFB24-0D2A-48E0-A980-4887DCF16F94}" srcId="{04D862BA-5F21-4AF5-9E4B-AC522604C645}" destId="{8240C46F-DCB3-4B31-8305-A2DD26766BD5}" srcOrd="3" destOrd="0" parTransId="{74B6DBDC-1697-47BB-9CAF-AFAD88AC655A}" sibTransId="{C4D79F12-0615-4F4B-A681-F3E44B90331B}"/>
    <dgm:cxn modelId="{41278493-9863-41B1-94CA-18E0C0D72E4D}" srcId="{04D862BA-5F21-4AF5-9E4B-AC522604C645}" destId="{23CCFEB9-65B5-4514-BE62-F2575EDF1004}" srcOrd="0" destOrd="0" parTransId="{58681F37-0FF2-4986-9016-AA89BAA9E1D7}" sibTransId="{83EBCB13-8303-4F99-A30C-B263B8832455}"/>
    <dgm:cxn modelId="{256B4B8F-8261-4F81-BCD1-D79DFE77E304}" type="presOf" srcId="{99307CDB-C845-446B-91E3-CAFD023D3121}" destId="{45E80109-4E0E-4D9E-8CB2-506A0103FCB7}" srcOrd="0" destOrd="0" presId="urn:microsoft.com/office/officeart/2005/8/layout/cycle2"/>
    <dgm:cxn modelId="{E7BA90E4-F3FA-42EC-BEC2-7A5ED3DCC5E9}" type="presOf" srcId="{99307CDB-C845-446B-91E3-CAFD023D3121}" destId="{2C6AD18F-22CE-4AE2-BD98-BD33731C3043}" srcOrd="1" destOrd="0" presId="urn:microsoft.com/office/officeart/2005/8/layout/cycle2"/>
    <dgm:cxn modelId="{204ABCA1-C3E4-47B2-A01A-3451CD9F93CE}" type="presOf" srcId="{C4D79F12-0615-4F4B-A681-F3E44B90331B}" destId="{9DD19E6E-2023-4B2A-BE05-FD7C7D86F4DE}" srcOrd="1" destOrd="0" presId="urn:microsoft.com/office/officeart/2005/8/layout/cycle2"/>
    <dgm:cxn modelId="{142C8FB6-5E2D-4D93-8104-90A48CEA0FE8}" type="presOf" srcId="{F9273389-3482-4D44-B82A-750A009D4196}" destId="{1C4DF0E6-8190-485A-B892-66D0170C45E7}" srcOrd="1" destOrd="0" presId="urn:microsoft.com/office/officeart/2005/8/layout/cycle2"/>
    <dgm:cxn modelId="{89E89889-997E-464B-965B-0F1A4305495A}" type="presParOf" srcId="{0FFB0808-952E-4977-B4D6-3A50A8E34839}" destId="{EF73333D-370A-4901-80A8-CA3540DAB0E4}" srcOrd="0" destOrd="0" presId="urn:microsoft.com/office/officeart/2005/8/layout/cycle2"/>
    <dgm:cxn modelId="{73E96C7F-8A11-4839-BEAC-7B7B829C8CCF}" type="presParOf" srcId="{0FFB0808-952E-4977-B4D6-3A50A8E34839}" destId="{AE06F9A7-AF69-4B1D-A187-975F58522DC3}" srcOrd="1" destOrd="0" presId="urn:microsoft.com/office/officeart/2005/8/layout/cycle2"/>
    <dgm:cxn modelId="{64CA9934-41A1-4560-B636-423F5F902E60}" type="presParOf" srcId="{AE06F9A7-AF69-4B1D-A187-975F58522DC3}" destId="{FCC17A70-F9E8-4B4F-BC6C-4092C0BABF5E}" srcOrd="0" destOrd="0" presId="urn:microsoft.com/office/officeart/2005/8/layout/cycle2"/>
    <dgm:cxn modelId="{39A4864F-3C35-41C9-861E-F38B829CF1E1}" type="presParOf" srcId="{0FFB0808-952E-4977-B4D6-3A50A8E34839}" destId="{EB3E286A-DCD5-48E5-A3FD-07464092D6F4}" srcOrd="2" destOrd="0" presId="urn:microsoft.com/office/officeart/2005/8/layout/cycle2"/>
    <dgm:cxn modelId="{5C4E721D-2DEC-472C-B590-173D0D90643E}" type="presParOf" srcId="{0FFB0808-952E-4977-B4D6-3A50A8E34839}" destId="{3991A068-BB35-4F70-AA24-A4D9869F19C3}" srcOrd="3" destOrd="0" presId="urn:microsoft.com/office/officeart/2005/8/layout/cycle2"/>
    <dgm:cxn modelId="{C2714D25-768E-42D4-8B7C-BF5DB3F87FD0}" type="presParOf" srcId="{3991A068-BB35-4F70-AA24-A4D9869F19C3}" destId="{1C4DF0E6-8190-485A-B892-66D0170C45E7}" srcOrd="0" destOrd="0" presId="urn:microsoft.com/office/officeart/2005/8/layout/cycle2"/>
    <dgm:cxn modelId="{36CA2622-4C1D-476F-8324-FC04173DA41B}" type="presParOf" srcId="{0FFB0808-952E-4977-B4D6-3A50A8E34839}" destId="{D666EA41-11DD-4BC6-AB59-88A62D143E96}" srcOrd="4" destOrd="0" presId="urn:microsoft.com/office/officeart/2005/8/layout/cycle2"/>
    <dgm:cxn modelId="{FED8BEEF-ED22-4014-8C17-908BFC7C1A06}" type="presParOf" srcId="{0FFB0808-952E-4977-B4D6-3A50A8E34839}" destId="{45E80109-4E0E-4D9E-8CB2-506A0103FCB7}" srcOrd="5" destOrd="0" presId="urn:microsoft.com/office/officeart/2005/8/layout/cycle2"/>
    <dgm:cxn modelId="{25349287-BB64-4AD1-9DEE-73F810FFBC15}" type="presParOf" srcId="{45E80109-4E0E-4D9E-8CB2-506A0103FCB7}" destId="{2C6AD18F-22CE-4AE2-BD98-BD33731C3043}" srcOrd="0" destOrd="0" presId="urn:microsoft.com/office/officeart/2005/8/layout/cycle2"/>
    <dgm:cxn modelId="{AFBEB14E-4504-4193-9971-A40996702C22}" type="presParOf" srcId="{0FFB0808-952E-4977-B4D6-3A50A8E34839}" destId="{054D1355-9D26-4F86-839C-41565A6687A4}" srcOrd="6" destOrd="0" presId="urn:microsoft.com/office/officeart/2005/8/layout/cycle2"/>
    <dgm:cxn modelId="{8D178B10-5740-43BB-A8F5-1A301796890F}" type="presParOf" srcId="{0FFB0808-952E-4977-B4D6-3A50A8E34839}" destId="{D06ABCFD-9C0E-4114-9178-2603621FBE15}" srcOrd="7" destOrd="0" presId="urn:microsoft.com/office/officeart/2005/8/layout/cycle2"/>
    <dgm:cxn modelId="{67215F55-1A1D-4D99-B850-BB5D4A02E6A7}" type="presParOf" srcId="{D06ABCFD-9C0E-4114-9178-2603621FBE15}" destId="{9DD19E6E-2023-4B2A-BE05-FD7C7D86F4DE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72FD48-96CB-4F5B-AC8A-35E77786CD4D}" type="doc">
      <dgm:prSet loTypeId="urn:microsoft.com/office/officeart/2005/8/layout/hProcess3" loCatId="process" qsTypeId="urn:microsoft.com/office/officeart/2005/8/quickstyle/simple1" qsCatId="simple" csTypeId="urn:microsoft.com/office/officeart/2005/8/colors/colorful5" csCatId="colorful" phldr="1"/>
      <dgm:spPr/>
    </dgm:pt>
    <dgm:pt modelId="{4E017609-7731-4904-941C-BF54A1821F54}">
      <dgm:prSet phldrT="[Texto]"/>
      <dgm:spPr/>
      <dgm:t>
        <a:bodyPr/>
        <a:lstStyle/>
        <a:p>
          <a:r>
            <a:rPr lang="es-CO" b="1" dirty="0" smtClean="0"/>
            <a:t>De lo académico y curricular</a:t>
          </a:r>
          <a:endParaRPr lang="es-CO" b="1" dirty="0"/>
        </a:p>
      </dgm:t>
    </dgm:pt>
    <dgm:pt modelId="{B4E16DAF-EFA4-4960-B4F2-F155EFB3B2B9}" type="parTrans" cxnId="{A1C99B31-ED1C-4F60-80C0-8EB8B011CE7F}">
      <dgm:prSet/>
      <dgm:spPr/>
      <dgm:t>
        <a:bodyPr/>
        <a:lstStyle/>
        <a:p>
          <a:endParaRPr lang="es-CO"/>
        </a:p>
      </dgm:t>
    </dgm:pt>
    <dgm:pt modelId="{61B0C281-D772-483E-BB4D-D1F8B3AD72B0}" type="sibTrans" cxnId="{A1C99B31-ED1C-4F60-80C0-8EB8B011CE7F}">
      <dgm:prSet/>
      <dgm:spPr/>
      <dgm:t>
        <a:bodyPr/>
        <a:lstStyle/>
        <a:p>
          <a:endParaRPr lang="es-CO"/>
        </a:p>
      </dgm:t>
    </dgm:pt>
    <dgm:pt modelId="{0F4B897E-9247-4D95-B499-40D69888981E}" type="pres">
      <dgm:prSet presAssocID="{5972FD48-96CB-4F5B-AC8A-35E77786CD4D}" presName="Name0" presStyleCnt="0">
        <dgm:presLayoutVars>
          <dgm:dir/>
          <dgm:animLvl val="lvl"/>
          <dgm:resizeHandles val="exact"/>
        </dgm:presLayoutVars>
      </dgm:prSet>
      <dgm:spPr/>
    </dgm:pt>
    <dgm:pt modelId="{2A9F58A2-101D-4935-9FB2-9463A001C8AF}" type="pres">
      <dgm:prSet presAssocID="{5972FD48-96CB-4F5B-AC8A-35E77786CD4D}" presName="dummy" presStyleCnt="0"/>
      <dgm:spPr/>
    </dgm:pt>
    <dgm:pt modelId="{686FADED-EC71-40F9-94D1-0BEEE4866F49}" type="pres">
      <dgm:prSet presAssocID="{5972FD48-96CB-4F5B-AC8A-35E77786CD4D}" presName="linH" presStyleCnt="0"/>
      <dgm:spPr/>
    </dgm:pt>
    <dgm:pt modelId="{9C3D4F73-048F-4729-A829-3E44F1EEA460}" type="pres">
      <dgm:prSet presAssocID="{5972FD48-96CB-4F5B-AC8A-35E77786CD4D}" presName="padding1" presStyleCnt="0"/>
      <dgm:spPr/>
    </dgm:pt>
    <dgm:pt modelId="{6D933912-1BAF-46E1-9CAA-BB6BCF872035}" type="pres">
      <dgm:prSet presAssocID="{4E017609-7731-4904-941C-BF54A1821F54}" presName="linV" presStyleCnt="0"/>
      <dgm:spPr/>
    </dgm:pt>
    <dgm:pt modelId="{71725827-89BF-4964-AABC-3F6D5CCE5171}" type="pres">
      <dgm:prSet presAssocID="{4E017609-7731-4904-941C-BF54A1821F54}" presName="spVertical1" presStyleCnt="0"/>
      <dgm:spPr/>
    </dgm:pt>
    <dgm:pt modelId="{0A1C1061-33AD-4356-97A3-BF905574CDA3}" type="pres">
      <dgm:prSet presAssocID="{4E017609-7731-4904-941C-BF54A1821F54}" presName="parTx" presStyleLbl="revTx" presStyleIdx="0" presStyleCnt="1" custAng="20285258" custScaleX="277279" custLinFactNeighborX="-4296" custLinFactNeighborY="-73019">
        <dgm:presLayoutVars>
          <dgm:chMax val="0"/>
          <dgm:chPref val="0"/>
          <dgm:bulletEnabled val="1"/>
        </dgm:presLayoutVars>
      </dgm:prSet>
      <dgm:spPr/>
    </dgm:pt>
    <dgm:pt modelId="{A3822924-4EB4-46AD-87A7-5B6958CD7777}" type="pres">
      <dgm:prSet presAssocID="{4E017609-7731-4904-941C-BF54A1821F54}" presName="spVertical2" presStyleCnt="0"/>
      <dgm:spPr/>
    </dgm:pt>
    <dgm:pt modelId="{014FAD39-4640-4B11-A756-D13F20E38D0E}" type="pres">
      <dgm:prSet presAssocID="{4E017609-7731-4904-941C-BF54A1821F54}" presName="spVertical3" presStyleCnt="0"/>
      <dgm:spPr/>
    </dgm:pt>
    <dgm:pt modelId="{CD6725D8-01AE-4978-A3C3-1454BE0FC807}" type="pres">
      <dgm:prSet presAssocID="{5972FD48-96CB-4F5B-AC8A-35E77786CD4D}" presName="padding2" presStyleCnt="0"/>
      <dgm:spPr/>
    </dgm:pt>
    <dgm:pt modelId="{7E2E550A-2C2E-4668-9D83-58889E8F300F}" type="pres">
      <dgm:prSet presAssocID="{5972FD48-96CB-4F5B-AC8A-35E77786CD4D}" presName="negArrow" presStyleCnt="0"/>
      <dgm:spPr/>
    </dgm:pt>
    <dgm:pt modelId="{3E3F9A6E-C108-47FB-997D-31A47BD6F1B1}" type="pres">
      <dgm:prSet presAssocID="{5972FD48-96CB-4F5B-AC8A-35E77786CD4D}" presName="backgroundArrow" presStyleLbl="node1" presStyleIdx="0" presStyleCnt="1" custAng="20379838" custLinFactNeighborX="162" custLinFactNeighborY="-18255"/>
      <dgm:spPr/>
    </dgm:pt>
  </dgm:ptLst>
  <dgm:cxnLst>
    <dgm:cxn modelId="{A1C99B31-ED1C-4F60-80C0-8EB8B011CE7F}" srcId="{5972FD48-96CB-4F5B-AC8A-35E77786CD4D}" destId="{4E017609-7731-4904-941C-BF54A1821F54}" srcOrd="0" destOrd="0" parTransId="{B4E16DAF-EFA4-4960-B4F2-F155EFB3B2B9}" sibTransId="{61B0C281-D772-483E-BB4D-D1F8B3AD72B0}"/>
    <dgm:cxn modelId="{28F896AF-5A8E-48F2-B4BB-2970F4A3A5A0}" type="presOf" srcId="{5972FD48-96CB-4F5B-AC8A-35E77786CD4D}" destId="{0F4B897E-9247-4D95-B499-40D69888981E}" srcOrd="0" destOrd="0" presId="urn:microsoft.com/office/officeart/2005/8/layout/hProcess3"/>
    <dgm:cxn modelId="{14F850A1-8239-419B-98FD-AA54CB104637}" type="presOf" srcId="{4E017609-7731-4904-941C-BF54A1821F54}" destId="{0A1C1061-33AD-4356-97A3-BF905574CDA3}" srcOrd="0" destOrd="0" presId="urn:microsoft.com/office/officeart/2005/8/layout/hProcess3"/>
    <dgm:cxn modelId="{9F191835-7250-43C8-9A4F-710229591234}" type="presParOf" srcId="{0F4B897E-9247-4D95-B499-40D69888981E}" destId="{2A9F58A2-101D-4935-9FB2-9463A001C8AF}" srcOrd="0" destOrd="0" presId="urn:microsoft.com/office/officeart/2005/8/layout/hProcess3"/>
    <dgm:cxn modelId="{69EF159C-729E-4DB5-8B04-9641D71ACD97}" type="presParOf" srcId="{0F4B897E-9247-4D95-B499-40D69888981E}" destId="{686FADED-EC71-40F9-94D1-0BEEE4866F49}" srcOrd="1" destOrd="0" presId="urn:microsoft.com/office/officeart/2005/8/layout/hProcess3"/>
    <dgm:cxn modelId="{8DEB0D94-8E3D-4A68-9537-28E6081E612B}" type="presParOf" srcId="{686FADED-EC71-40F9-94D1-0BEEE4866F49}" destId="{9C3D4F73-048F-4729-A829-3E44F1EEA460}" srcOrd="0" destOrd="0" presId="urn:microsoft.com/office/officeart/2005/8/layout/hProcess3"/>
    <dgm:cxn modelId="{06E77D37-C002-42B0-B9F6-D143BB66588F}" type="presParOf" srcId="{686FADED-EC71-40F9-94D1-0BEEE4866F49}" destId="{6D933912-1BAF-46E1-9CAA-BB6BCF872035}" srcOrd="1" destOrd="0" presId="urn:microsoft.com/office/officeart/2005/8/layout/hProcess3"/>
    <dgm:cxn modelId="{2DC9E29B-638E-40C9-8754-8B5A6F16808B}" type="presParOf" srcId="{6D933912-1BAF-46E1-9CAA-BB6BCF872035}" destId="{71725827-89BF-4964-AABC-3F6D5CCE5171}" srcOrd="0" destOrd="0" presId="urn:microsoft.com/office/officeart/2005/8/layout/hProcess3"/>
    <dgm:cxn modelId="{369ED527-A819-48E9-BED2-C8B5632BB12B}" type="presParOf" srcId="{6D933912-1BAF-46E1-9CAA-BB6BCF872035}" destId="{0A1C1061-33AD-4356-97A3-BF905574CDA3}" srcOrd="1" destOrd="0" presId="urn:microsoft.com/office/officeart/2005/8/layout/hProcess3"/>
    <dgm:cxn modelId="{3EEEB7E0-9C0A-4808-AAB2-3C2463F0B83A}" type="presParOf" srcId="{6D933912-1BAF-46E1-9CAA-BB6BCF872035}" destId="{A3822924-4EB4-46AD-87A7-5B6958CD7777}" srcOrd="2" destOrd="0" presId="urn:microsoft.com/office/officeart/2005/8/layout/hProcess3"/>
    <dgm:cxn modelId="{AD6D3B46-DECE-48D5-99FB-408C4CFE7D7A}" type="presParOf" srcId="{6D933912-1BAF-46E1-9CAA-BB6BCF872035}" destId="{014FAD39-4640-4B11-A756-D13F20E38D0E}" srcOrd="3" destOrd="0" presId="urn:microsoft.com/office/officeart/2005/8/layout/hProcess3"/>
    <dgm:cxn modelId="{9BD17334-3D46-4B65-A338-8E14986CF577}" type="presParOf" srcId="{686FADED-EC71-40F9-94D1-0BEEE4866F49}" destId="{CD6725D8-01AE-4978-A3C3-1454BE0FC807}" srcOrd="2" destOrd="0" presId="urn:microsoft.com/office/officeart/2005/8/layout/hProcess3"/>
    <dgm:cxn modelId="{5B259306-FE25-4C8E-AE66-00BA6600C4B0}" type="presParOf" srcId="{686FADED-EC71-40F9-94D1-0BEEE4866F49}" destId="{7E2E550A-2C2E-4668-9D83-58889E8F300F}" srcOrd="3" destOrd="0" presId="urn:microsoft.com/office/officeart/2005/8/layout/hProcess3"/>
    <dgm:cxn modelId="{9A17D046-BF67-4B90-8387-FAEA53BD1C2F}" type="presParOf" srcId="{686FADED-EC71-40F9-94D1-0BEEE4866F49}" destId="{3E3F9A6E-C108-47FB-997D-31A47BD6F1B1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73333D-370A-4901-80A8-CA3540DAB0E4}">
      <dsp:nvSpPr>
        <dsp:cNvPr id="0" name=""/>
        <dsp:cNvSpPr/>
      </dsp:nvSpPr>
      <dsp:spPr>
        <a:xfrm>
          <a:off x="2254921" y="415"/>
          <a:ext cx="1649881" cy="10767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kern="1200" smtClean="0">
              <a:latin typeface="Aharoni" panose="02010803020104030203" pitchFamily="2" charset="-79"/>
              <a:cs typeface="Aharoni" panose="02010803020104030203" pitchFamily="2" charset="-79"/>
            </a:rPr>
            <a:t>Aprendizaje de la crítica</a:t>
          </a:r>
          <a:endParaRPr lang="es-CO" sz="1200" kern="1200" dirty="0">
            <a:latin typeface="Aharoni" panose="02010803020104030203" pitchFamily="2" charset="-79"/>
            <a:cs typeface="Aharoni" panose="02010803020104030203" pitchFamily="2" charset="-79"/>
          </a:endParaRPr>
        </a:p>
      </dsp:txBody>
      <dsp:txXfrm>
        <a:off x="2496540" y="158101"/>
        <a:ext cx="1166643" cy="761377"/>
      </dsp:txXfrm>
    </dsp:sp>
    <dsp:sp modelId="{AE06F9A7-AF69-4B1D-A187-975F58522DC3}">
      <dsp:nvSpPr>
        <dsp:cNvPr id="0" name=""/>
        <dsp:cNvSpPr/>
      </dsp:nvSpPr>
      <dsp:spPr>
        <a:xfrm rot="2700000">
          <a:off x="3558708" y="931097"/>
          <a:ext cx="190324" cy="3634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000" kern="1200"/>
        </a:p>
      </dsp:txBody>
      <dsp:txXfrm>
        <a:off x="3567070" y="983590"/>
        <a:ext cx="133227" cy="218042"/>
      </dsp:txXfrm>
    </dsp:sp>
    <dsp:sp modelId="{EB3E286A-DCD5-48E5-A3FD-07464092D6F4}">
      <dsp:nvSpPr>
        <dsp:cNvPr id="0" name=""/>
        <dsp:cNvSpPr/>
      </dsp:nvSpPr>
      <dsp:spPr>
        <a:xfrm>
          <a:off x="3462908" y="1144761"/>
          <a:ext cx="1522599" cy="10767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kern="1200" dirty="0" smtClean="0">
              <a:latin typeface="Aharoni" panose="02010803020104030203" pitchFamily="2" charset="-79"/>
              <a:cs typeface="Aharoni" panose="02010803020104030203" pitchFamily="2" charset="-79"/>
            </a:rPr>
            <a:t>Encuentros entre las propuestas </a:t>
          </a:r>
          <a:r>
            <a:rPr lang="es-CO" sz="1200" kern="1200" dirty="0" err="1" smtClean="0">
              <a:latin typeface="Aharoni" panose="02010803020104030203" pitchFamily="2" charset="-79"/>
              <a:cs typeface="Aharoni" panose="02010803020104030203" pitchFamily="2" charset="-79"/>
            </a:rPr>
            <a:t>academicas</a:t>
          </a:r>
          <a:endParaRPr lang="es-CO" sz="1200" kern="1200" dirty="0">
            <a:latin typeface="Aharoni" panose="02010803020104030203" pitchFamily="2" charset="-79"/>
            <a:cs typeface="Aharoni" panose="02010803020104030203" pitchFamily="2" charset="-79"/>
          </a:endParaRPr>
        </a:p>
      </dsp:txBody>
      <dsp:txXfrm>
        <a:off x="3685887" y="1302447"/>
        <a:ext cx="1076641" cy="761377"/>
      </dsp:txXfrm>
    </dsp:sp>
    <dsp:sp modelId="{3991A068-BB35-4F70-AA24-A4D9869F19C3}">
      <dsp:nvSpPr>
        <dsp:cNvPr id="0" name=""/>
        <dsp:cNvSpPr/>
      </dsp:nvSpPr>
      <dsp:spPr>
        <a:xfrm rot="8100000">
          <a:off x="3566228" y="2064209"/>
          <a:ext cx="190409" cy="3634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000" kern="1200"/>
        </a:p>
      </dsp:txBody>
      <dsp:txXfrm rot="10800000">
        <a:off x="3614986" y="2116693"/>
        <a:ext cx="133286" cy="218042"/>
      </dsp:txXfrm>
    </dsp:sp>
    <dsp:sp modelId="{D666EA41-11DD-4BC6-AB59-88A62D143E96}">
      <dsp:nvSpPr>
        <dsp:cNvPr id="0" name=""/>
        <dsp:cNvSpPr/>
      </dsp:nvSpPr>
      <dsp:spPr>
        <a:xfrm>
          <a:off x="2255621" y="2289107"/>
          <a:ext cx="1648482" cy="10767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kern="1200" dirty="0" smtClean="0"/>
            <a:t>Los intereses y talentos de los estudiantes </a:t>
          </a:r>
          <a:endParaRPr lang="es-CO" sz="1200" kern="1200" dirty="0"/>
        </a:p>
      </dsp:txBody>
      <dsp:txXfrm>
        <a:off x="2497036" y="2446793"/>
        <a:ext cx="1165652" cy="761377"/>
      </dsp:txXfrm>
    </dsp:sp>
    <dsp:sp modelId="{45E80109-4E0E-4D9E-8CB2-506A0103FCB7}">
      <dsp:nvSpPr>
        <dsp:cNvPr id="0" name=""/>
        <dsp:cNvSpPr/>
      </dsp:nvSpPr>
      <dsp:spPr>
        <a:xfrm rot="13838674">
          <a:off x="2507280" y="2051094"/>
          <a:ext cx="169750" cy="3634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000" kern="1200"/>
        </a:p>
      </dsp:txBody>
      <dsp:txXfrm rot="10800000">
        <a:off x="2548889" y="2143462"/>
        <a:ext cx="118825" cy="218042"/>
      </dsp:txXfrm>
    </dsp:sp>
    <dsp:sp modelId="{054D1355-9D26-4F86-839C-41565A6687A4}">
      <dsp:nvSpPr>
        <dsp:cNvPr id="0" name=""/>
        <dsp:cNvSpPr/>
      </dsp:nvSpPr>
      <dsp:spPr>
        <a:xfrm>
          <a:off x="1373645" y="1105310"/>
          <a:ext cx="1470753" cy="10767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kern="1200" dirty="0" smtClean="0">
              <a:latin typeface="Aharoni" panose="02010803020104030203" pitchFamily="2" charset="-79"/>
              <a:cs typeface="Aharoni" panose="02010803020104030203" pitchFamily="2" charset="-79"/>
            </a:rPr>
            <a:t>Sensibilidad</a:t>
          </a:r>
          <a:endParaRPr lang="es-CO" sz="1200" kern="1200" dirty="0"/>
        </a:p>
      </dsp:txBody>
      <dsp:txXfrm>
        <a:off x="1589032" y="1262996"/>
        <a:ext cx="1039979" cy="761377"/>
      </dsp:txXfrm>
    </dsp:sp>
    <dsp:sp modelId="{D06ABCFD-9C0E-4114-9178-2603621FBE15}">
      <dsp:nvSpPr>
        <dsp:cNvPr id="0" name=""/>
        <dsp:cNvSpPr/>
      </dsp:nvSpPr>
      <dsp:spPr>
        <a:xfrm rot="18678291">
          <a:off x="2520451" y="919439"/>
          <a:ext cx="130578" cy="3634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000" kern="1200"/>
        </a:p>
      </dsp:txBody>
      <dsp:txXfrm>
        <a:off x="2527109" y="1006833"/>
        <a:ext cx="91405" cy="2180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3F9A6E-C108-47FB-997D-31A47BD6F1B1}">
      <dsp:nvSpPr>
        <dsp:cNvPr id="0" name=""/>
        <dsp:cNvSpPr/>
      </dsp:nvSpPr>
      <dsp:spPr>
        <a:xfrm rot="20379838">
          <a:off x="0" y="194177"/>
          <a:ext cx="2592593" cy="792000"/>
        </a:xfrm>
        <a:prstGeom prst="rightArrow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1C1061-33AD-4356-97A3-BF905574CDA3}">
      <dsp:nvSpPr>
        <dsp:cNvPr id="0" name=""/>
        <dsp:cNvSpPr/>
      </dsp:nvSpPr>
      <dsp:spPr>
        <a:xfrm rot="20285258">
          <a:off x="176811" y="392179"/>
          <a:ext cx="2123619" cy="39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11760" rIns="0" bIns="11176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100" b="1" kern="1200" dirty="0" smtClean="0"/>
            <a:t>De lo académico y curricular</a:t>
          </a:r>
          <a:endParaRPr lang="es-CO" sz="1100" b="1" kern="1200" dirty="0"/>
        </a:p>
      </dsp:txBody>
      <dsp:txXfrm>
        <a:off x="176811" y="392179"/>
        <a:ext cx="2123619" cy="396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6/27/2014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6/27/2014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6/27/2014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6/27/2014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6/27/2014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6/27/2014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6/27/2014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6/27/2014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6/27/2014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6/27/2014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6/27/2014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6/27/2014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6/27/2014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6/27/2014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6/27/2014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6/27/2014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6/27/2014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6/27/2014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Flexibilidad Curricular</a:t>
            </a:r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 smtClean="0"/>
              <a:t>Licenciatura en Ciencias Naturales y educación ambiental-2014</a:t>
            </a:r>
          </a:p>
          <a:p>
            <a:r>
              <a:rPr lang="es-CO" dirty="0" smtClean="0"/>
              <a:t>Universidad popular del cesar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3947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4954" y="941395"/>
            <a:ext cx="8761413" cy="706964"/>
          </a:xfrm>
        </p:spPr>
        <p:txBody>
          <a:bodyPr/>
          <a:lstStyle/>
          <a:p>
            <a:r>
              <a:rPr lang="es-CO" dirty="0" smtClean="0"/>
              <a:t>Por  flexibilidad se entiende:</a:t>
            </a:r>
            <a:endParaRPr lang="es-CO" dirty="0"/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29600" y="532181"/>
            <a:ext cx="2097850" cy="1262423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968188" y="2485016"/>
            <a:ext cx="108114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Todo lo que la </a:t>
            </a:r>
            <a:r>
              <a:rPr lang="es-CO" b="1" dirty="0" smtClean="0">
                <a:solidFill>
                  <a:schemeClr val="accent5">
                    <a:lumMod val="75000"/>
                  </a:schemeClr>
                </a:solidFill>
              </a:rPr>
              <a:t>IES hace de manera intencionada y sistemática</a:t>
            </a:r>
            <a:r>
              <a:rPr lang="es-CO" dirty="0" smtClean="0"/>
              <a:t> con el fin de contribuir con la </a:t>
            </a:r>
            <a:r>
              <a:rPr lang="es-CO" b="1" dirty="0" smtClean="0">
                <a:solidFill>
                  <a:srgbClr val="00B050"/>
                </a:solidFill>
              </a:rPr>
              <a:t>formación integral</a:t>
            </a:r>
            <a:r>
              <a:rPr lang="es-CO" dirty="0" smtClean="0"/>
              <a:t>.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699246" y="4452970"/>
            <a:ext cx="119409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300" b="1" dirty="0" smtClean="0"/>
              <a:t>Se debe </a:t>
            </a:r>
          </a:p>
          <a:p>
            <a:r>
              <a:rPr lang="es-CO" sz="1300" b="1" dirty="0" smtClean="0">
                <a:solidFill>
                  <a:schemeClr val="accent6"/>
                </a:solidFill>
              </a:rPr>
              <a:t>ampliar </a:t>
            </a:r>
          </a:p>
          <a:p>
            <a:r>
              <a:rPr lang="es-CO" sz="1300" b="1" dirty="0" smtClean="0">
                <a:solidFill>
                  <a:schemeClr val="accent6"/>
                </a:solidFill>
              </a:rPr>
              <a:t>el panorama</a:t>
            </a:r>
          </a:p>
          <a:p>
            <a:r>
              <a:rPr lang="es-CO" sz="1300" b="1" dirty="0" smtClean="0"/>
              <a:t> a otras </a:t>
            </a:r>
          </a:p>
          <a:p>
            <a:r>
              <a:rPr lang="es-CO" sz="1300" b="1" dirty="0" smtClean="0"/>
              <a:t>dimensiones</a:t>
            </a:r>
            <a:endParaRPr lang="es-CO" sz="1300" b="1" dirty="0"/>
          </a:p>
        </p:txBody>
      </p:sp>
      <p:graphicFrame>
        <p:nvGraphicFramePr>
          <p:cNvPr id="9" name="Diagrama 8"/>
          <p:cNvGraphicFramePr/>
          <p:nvPr>
            <p:extLst>
              <p:ext uri="{D42A27DB-BD31-4B8C-83A1-F6EECF244321}">
                <p14:modId xmlns:p14="http://schemas.microsoft.com/office/powerpoint/2010/main" val="3951318617"/>
              </p:ext>
            </p:extLst>
          </p:nvPr>
        </p:nvGraphicFramePr>
        <p:xfrm>
          <a:off x="6006353" y="3082469"/>
          <a:ext cx="6185647" cy="3366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0" name="Diagrama 9"/>
          <p:cNvGraphicFramePr/>
          <p:nvPr>
            <p:extLst>
              <p:ext uri="{D42A27DB-BD31-4B8C-83A1-F6EECF244321}">
                <p14:modId xmlns:p14="http://schemas.microsoft.com/office/powerpoint/2010/main" val="1134873412"/>
              </p:ext>
            </p:extLst>
          </p:nvPr>
        </p:nvGraphicFramePr>
        <p:xfrm>
          <a:off x="1875716" y="3755865"/>
          <a:ext cx="2592593" cy="14695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1" name="Rectángulo redondeado 10"/>
          <p:cNvSpPr/>
          <p:nvPr/>
        </p:nvSpPr>
        <p:spPr>
          <a:xfrm>
            <a:off x="4641924" y="2969982"/>
            <a:ext cx="1731981" cy="1060097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 smtClean="0">
                <a:solidFill>
                  <a:schemeClr val="tx1"/>
                </a:solidFill>
              </a:rPr>
              <a:t>A otras dimensiones</a:t>
            </a:r>
            <a:endParaRPr lang="es-CO" b="1" dirty="0">
              <a:solidFill>
                <a:schemeClr val="tx1"/>
              </a:solidFill>
            </a:endParaRPr>
          </a:p>
        </p:txBody>
      </p:sp>
      <p:sp>
        <p:nvSpPr>
          <p:cNvPr id="12" name="Cerrar llave 11"/>
          <p:cNvSpPr/>
          <p:nvPr/>
        </p:nvSpPr>
        <p:spPr>
          <a:xfrm>
            <a:off x="6481481" y="2969982"/>
            <a:ext cx="796065" cy="3398197"/>
          </a:xfrm>
          <a:prstGeom prst="rightBrac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5" name="CuadroTexto 14"/>
          <p:cNvSpPr txBox="1"/>
          <p:nvPr/>
        </p:nvSpPr>
        <p:spPr>
          <a:xfrm>
            <a:off x="4975412" y="4589653"/>
            <a:ext cx="1398493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300" b="1" dirty="0" smtClean="0"/>
              <a:t>Que permiten la </a:t>
            </a:r>
            <a:r>
              <a:rPr lang="es-CO" sz="1300" b="1" dirty="0" smtClean="0">
                <a:solidFill>
                  <a:schemeClr val="accent5">
                    <a:lumMod val="75000"/>
                  </a:schemeClr>
                </a:solidFill>
              </a:rPr>
              <a:t>expresión de lo humano </a:t>
            </a:r>
            <a:r>
              <a:rPr lang="es-CO" sz="1300" b="1" dirty="0" smtClean="0"/>
              <a:t>en diversos niveles de </a:t>
            </a:r>
            <a:r>
              <a:rPr lang="es-CO" sz="1300" b="1" dirty="0" smtClean="0">
                <a:solidFill>
                  <a:srgbClr val="00B050"/>
                </a:solidFill>
              </a:rPr>
              <a:t>complejidad y trascendencia</a:t>
            </a:r>
            <a:endParaRPr lang="es-CO" sz="1300" b="1" dirty="0">
              <a:solidFill>
                <a:srgbClr val="00B050"/>
              </a:solidFill>
            </a:endParaRPr>
          </a:p>
        </p:txBody>
      </p:sp>
      <p:sp>
        <p:nvSpPr>
          <p:cNvPr id="14" name="Flecha abajo 13"/>
          <p:cNvSpPr/>
          <p:nvPr/>
        </p:nvSpPr>
        <p:spPr>
          <a:xfrm>
            <a:off x="5507914" y="4130936"/>
            <a:ext cx="258185" cy="3220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602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Cómo se evidencia la flexibilidad?</a:t>
            </a:r>
            <a:endParaRPr lang="es-CO" dirty="0"/>
          </a:p>
        </p:txBody>
      </p:sp>
      <p:sp>
        <p:nvSpPr>
          <p:cNvPr id="3" name="Cinta perforada 2"/>
          <p:cNvSpPr/>
          <p:nvPr/>
        </p:nvSpPr>
        <p:spPr>
          <a:xfrm>
            <a:off x="623943" y="2265704"/>
            <a:ext cx="2259105" cy="1312433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Existencia de Alternativas de formación|</a:t>
            </a:r>
            <a:endParaRPr lang="es-CO" dirty="0"/>
          </a:p>
        </p:txBody>
      </p:sp>
      <p:sp>
        <p:nvSpPr>
          <p:cNvPr id="5" name="Flecha derecha 4"/>
          <p:cNvSpPr/>
          <p:nvPr/>
        </p:nvSpPr>
        <p:spPr>
          <a:xfrm>
            <a:off x="2990625" y="2502372"/>
            <a:ext cx="1484556" cy="839096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 dirty="0" smtClean="0">
                <a:solidFill>
                  <a:schemeClr val="tx1"/>
                </a:solidFill>
              </a:rPr>
              <a:t>Que permitan</a:t>
            </a:r>
            <a:endParaRPr lang="es-CO" sz="1400" b="1" dirty="0">
              <a:solidFill>
                <a:schemeClr val="tx1"/>
              </a:solidFill>
            </a:endParaRPr>
          </a:p>
        </p:txBody>
      </p:sp>
      <p:sp>
        <p:nvSpPr>
          <p:cNvPr id="6" name="Rectángulo redondeado 5"/>
          <p:cNvSpPr/>
          <p:nvPr/>
        </p:nvSpPr>
        <p:spPr>
          <a:xfrm>
            <a:off x="4582758" y="2335629"/>
            <a:ext cx="1581374" cy="11725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 smtClean="0">
                <a:solidFill>
                  <a:schemeClr val="tx1"/>
                </a:solidFill>
              </a:rPr>
              <a:t>El pleno desarrollo </a:t>
            </a:r>
            <a:r>
              <a:rPr lang="es-CO" dirty="0" smtClean="0"/>
              <a:t>de sus intereses</a:t>
            </a:r>
            <a:endParaRPr lang="es-CO" dirty="0"/>
          </a:p>
        </p:txBody>
      </p:sp>
      <p:sp>
        <p:nvSpPr>
          <p:cNvPr id="7" name="Rectángulo redondeado 6"/>
          <p:cNvSpPr/>
          <p:nvPr/>
        </p:nvSpPr>
        <p:spPr>
          <a:xfrm>
            <a:off x="8208084" y="2335629"/>
            <a:ext cx="2614109" cy="12209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con las </a:t>
            </a:r>
            <a:r>
              <a:rPr lang="es-CO" b="1" dirty="0" smtClean="0">
                <a:solidFill>
                  <a:schemeClr val="tx1"/>
                </a:solidFill>
              </a:rPr>
              <a:t>necesidades</a:t>
            </a:r>
            <a:r>
              <a:rPr lang="es-CO" dirty="0" smtClean="0"/>
              <a:t> del mundo social y del trabajo.</a:t>
            </a:r>
            <a:endParaRPr lang="es-CO" dirty="0"/>
          </a:p>
        </p:txBody>
      </p:sp>
      <p:sp>
        <p:nvSpPr>
          <p:cNvPr id="8" name="Flecha derecha 7"/>
          <p:cNvSpPr/>
          <p:nvPr/>
        </p:nvSpPr>
        <p:spPr>
          <a:xfrm>
            <a:off x="6416937" y="2445590"/>
            <a:ext cx="1581373" cy="1001070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 dirty="0" smtClean="0">
                <a:solidFill>
                  <a:schemeClr val="tx1"/>
                </a:solidFill>
              </a:rPr>
              <a:t>En consonancia</a:t>
            </a:r>
            <a:endParaRPr lang="es-CO" sz="1400" b="1" dirty="0">
              <a:solidFill>
                <a:schemeClr val="tx1"/>
              </a:solidFill>
            </a:endParaRPr>
          </a:p>
        </p:txBody>
      </p:sp>
      <p:sp>
        <p:nvSpPr>
          <p:cNvPr id="10" name="Rectángulo redondeado 9"/>
          <p:cNvSpPr/>
          <p:nvPr/>
        </p:nvSpPr>
        <p:spPr>
          <a:xfrm>
            <a:off x="5950324" y="5347707"/>
            <a:ext cx="6130514" cy="11725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 smtClean="0">
                <a:solidFill>
                  <a:schemeClr val="tx1"/>
                </a:solidFill>
              </a:rPr>
              <a:t>Naturaleza, características, misión, visión y </a:t>
            </a:r>
            <a:r>
              <a:rPr lang="es-CO" b="1" dirty="0" err="1" smtClean="0">
                <a:solidFill>
                  <a:schemeClr val="tx1"/>
                </a:solidFill>
              </a:rPr>
              <a:t>pei</a:t>
            </a:r>
            <a:endParaRPr lang="es-CO" dirty="0"/>
          </a:p>
        </p:txBody>
      </p:sp>
      <p:sp>
        <p:nvSpPr>
          <p:cNvPr id="11" name="Flecha izquierda 10"/>
          <p:cNvSpPr/>
          <p:nvPr/>
        </p:nvSpPr>
        <p:spPr>
          <a:xfrm rot="16200000">
            <a:off x="8723106" y="4149035"/>
            <a:ext cx="1584063" cy="740417"/>
          </a:xfrm>
          <a:prstGeom prst="leftArrow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 dirty="0" smtClean="0">
                <a:solidFill>
                  <a:schemeClr val="tx1"/>
                </a:solidFill>
              </a:rPr>
              <a:t>En el marco de:</a:t>
            </a:r>
            <a:endParaRPr lang="es-CO" sz="1400" b="1" dirty="0">
              <a:solidFill>
                <a:schemeClr val="tx1"/>
              </a:solidFill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796066" y="3969572"/>
            <a:ext cx="420624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Para entender el concepto de </a:t>
            </a:r>
            <a:r>
              <a:rPr lang="es-CO" b="1" i="1" u="sng" dirty="0" smtClean="0"/>
              <a:t>flexibilidad</a:t>
            </a:r>
            <a:r>
              <a:rPr lang="es-CO" dirty="0" smtClean="0"/>
              <a:t> hay que leer el concepto de </a:t>
            </a:r>
            <a:r>
              <a:rPr lang="es-CO" b="1" dirty="0" smtClean="0"/>
              <a:t>currículo de un manera mas amplia; </a:t>
            </a:r>
            <a:r>
              <a:rPr lang="es-CO" b="1" dirty="0" smtClean="0">
                <a:solidFill>
                  <a:srgbClr val="00B0F0"/>
                </a:solidFill>
              </a:rPr>
              <a:t>como un todo </a:t>
            </a:r>
            <a:r>
              <a:rPr lang="es-CO" b="1" dirty="0" smtClean="0"/>
              <a:t>que </a:t>
            </a:r>
            <a:r>
              <a:rPr lang="es-CO" b="1" u="sng" dirty="0" smtClean="0">
                <a:solidFill>
                  <a:srgbClr val="00B050"/>
                </a:solidFill>
              </a:rPr>
              <a:t>forma y ayuda </a:t>
            </a:r>
            <a:r>
              <a:rPr lang="es-CO" b="1" dirty="0" smtClean="0"/>
              <a:t>a:</a:t>
            </a:r>
          </a:p>
          <a:p>
            <a:endParaRPr lang="es-CO" b="1" dirty="0"/>
          </a:p>
          <a:p>
            <a:r>
              <a:rPr lang="es-CO" b="1" dirty="0" smtClean="0"/>
              <a:t>la realización personal,</a:t>
            </a:r>
          </a:p>
          <a:p>
            <a:r>
              <a:rPr lang="es-CO" b="1" dirty="0" smtClean="0"/>
              <a:t>al de la institución y</a:t>
            </a:r>
          </a:p>
          <a:p>
            <a:r>
              <a:rPr lang="es-CO" b="1" dirty="0" smtClean="0"/>
              <a:t>la sociedad.</a:t>
            </a:r>
            <a:endParaRPr lang="es-CO" b="1" dirty="0"/>
          </a:p>
        </p:txBody>
      </p:sp>
    </p:spTree>
    <p:extLst>
      <p:ext uri="{BB962C8B-B14F-4D97-AF65-F5344CB8AC3E}">
        <p14:creationId xmlns:p14="http://schemas.microsoft.com/office/powerpoint/2010/main" val="168921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4197" y="629123"/>
            <a:ext cx="8761413" cy="706964"/>
          </a:xfrm>
        </p:spPr>
        <p:txBody>
          <a:bodyPr/>
          <a:lstStyle/>
          <a:p>
            <a:r>
              <a:rPr lang="es-CO" dirty="0" smtClean="0"/>
              <a:t>Como es un currículo flexible:</a:t>
            </a:r>
            <a:endParaRPr lang="es-CO" dirty="0"/>
          </a:p>
        </p:txBody>
      </p:sp>
      <p:pic>
        <p:nvPicPr>
          <p:cNvPr id="2056" name="Picture 8" descr="https://encrypted-tbn3.gstatic.com/images?q=tbn:ANd9GcTfZ8EzuOTn6h9t37ZabWXPzU43l-lBHu73__ptIckOq3NtpdC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4734" y="2369483"/>
            <a:ext cx="4946182" cy="3657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/>
          <p:cNvSpPr txBox="1"/>
          <p:nvPr/>
        </p:nvSpPr>
        <p:spPr>
          <a:xfrm>
            <a:off x="778438" y="2277034"/>
            <a:ext cx="401260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O" b="1" dirty="0" smtClean="0">
                <a:solidFill>
                  <a:srgbClr val="00B050"/>
                </a:solidFill>
              </a:rPr>
              <a:t>Centrado</a:t>
            </a:r>
            <a:r>
              <a:rPr lang="es-CO" b="1" dirty="0" smtClean="0"/>
              <a:t> en lo fundamental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O" b="1" dirty="0" smtClean="0"/>
              <a:t>Abierto a distintos </a:t>
            </a:r>
            <a:r>
              <a:rPr lang="es-CO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lenguajes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O" b="1" dirty="0" smtClean="0"/>
              <a:t>Abierto a distintas </a:t>
            </a:r>
            <a:r>
              <a:rPr lang="es-CO" b="1" dirty="0" smtClean="0">
                <a:solidFill>
                  <a:schemeClr val="accent5">
                    <a:lumMod val="75000"/>
                  </a:schemeClr>
                </a:solidFill>
              </a:rPr>
              <a:t>practicas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O" b="1" dirty="0" smtClean="0"/>
              <a:t>Vinculación  temprana a </a:t>
            </a:r>
            <a:r>
              <a:rPr lang="es-CO" b="1" dirty="0" smtClean="0">
                <a:solidFill>
                  <a:schemeClr val="accent4">
                    <a:lumMod val="75000"/>
                  </a:schemeClr>
                </a:solidFill>
              </a:rPr>
              <a:t>grupos de investigación</a:t>
            </a:r>
            <a:r>
              <a:rPr lang="es-CO" b="1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O" b="1" dirty="0" smtClean="0"/>
              <a:t>Vincula a </a:t>
            </a:r>
            <a:r>
              <a:rPr lang="es-CO" b="1" dirty="0" smtClean="0">
                <a:solidFill>
                  <a:schemeClr val="accent2">
                    <a:lumMod val="75000"/>
                  </a:schemeClr>
                </a:solidFill>
              </a:rPr>
              <a:t>actividades de interacción </a:t>
            </a:r>
            <a:r>
              <a:rPr lang="es-CO" b="1" dirty="0" smtClean="0"/>
              <a:t>en el contexto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O" b="1" dirty="0" smtClean="0"/>
              <a:t>Espacios para el encuentro </a:t>
            </a:r>
            <a:r>
              <a:rPr lang="es-CO" b="1" dirty="0" smtClean="0">
                <a:solidFill>
                  <a:srgbClr val="00B050"/>
                </a:solidFill>
              </a:rPr>
              <a:t>interdisciplinario</a:t>
            </a:r>
            <a:r>
              <a:rPr lang="es-CO" b="1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O" b="1" dirty="0" smtClean="0"/>
              <a:t>Formación en </a:t>
            </a:r>
            <a:r>
              <a:rPr lang="es-CO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artes y humanidades.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O" b="1" dirty="0" smtClean="0"/>
              <a:t>El ejercicio de la </a:t>
            </a:r>
            <a:r>
              <a:rPr lang="es-CO" b="1" dirty="0" smtClean="0">
                <a:solidFill>
                  <a:schemeClr val="accent5">
                    <a:lumMod val="75000"/>
                  </a:schemeClr>
                </a:solidFill>
              </a:rPr>
              <a:t>autonomía.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CO" b="1" dirty="0" smtClean="0"/>
          </a:p>
          <a:p>
            <a:endParaRPr lang="es-CO" b="1" dirty="0" smtClean="0"/>
          </a:p>
          <a:p>
            <a:endParaRPr lang="es-CO" dirty="0"/>
          </a:p>
        </p:txBody>
      </p:sp>
      <p:sp>
        <p:nvSpPr>
          <p:cNvPr id="4" name="CuadroTexto 3"/>
          <p:cNvSpPr txBox="1"/>
          <p:nvPr/>
        </p:nvSpPr>
        <p:spPr>
          <a:xfrm>
            <a:off x="1592132" y="6027003"/>
            <a:ext cx="92193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i="1" dirty="0" smtClean="0"/>
              <a:t>La flexibilidad aparece como una estrategia orientada al fin de la formación integral</a:t>
            </a:r>
            <a:endParaRPr lang="es-CO" sz="2400" b="1" i="1" dirty="0"/>
          </a:p>
        </p:txBody>
      </p:sp>
    </p:spTree>
    <p:extLst>
      <p:ext uri="{BB962C8B-B14F-4D97-AF65-F5344CB8AC3E}">
        <p14:creationId xmlns:p14="http://schemas.microsoft.com/office/powerpoint/2010/main" val="2643531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 smtClean="0">
                <a:solidFill>
                  <a:srgbClr val="00B050"/>
                </a:solidFill>
              </a:rPr>
              <a:t>También se entiende por flexibilidad</a:t>
            </a:r>
            <a:r>
              <a:rPr lang="es-CO" dirty="0" smtClean="0"/>
              <a:t>:</a:t>
            </a:r>
            <a:endParaRPr lang="es-CO" dirty="0"/>
          </a:p>
        </p:txBody>
      </p:sp>
      <p:pic>
        <p:nvPicPr>
          <p:cNvPr id="3" name="Picture 6" descr="http://www2.metodista.br/unesco/PCLA/revista12/docume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799" y="2416884"/>
            <a:ext cx="4647304" cy="3498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ángulo 7"/>
          <p:cNvSpPr/>
          <p:nvPr/>
        </p:nvSpPr>
        <p:spPr>
          <a:xfrm>
            <a:off x="5535660" y="2051124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lvl="4"/>
            <a:endParaRPr lang="es-CO" b="1" dirty="0">
              <a:solidFill>
                <a:prstClr val="black"/>
              </a:solidFill>
            </a:endParaRPr>
          </a:p>
          <a:p>
            <a:pPr lvl="0"/>
            <a:r>
              <a:rPr lang="es-CO" b="1" dirty="0" smtClean="0">
                <a:solidFill>
                  <a:prstClr val="black"/>
                </a:solidFill>
              </a:rPr>
              <a:t>Diversas rutas de Formación:</a:t>
            </a:r>
          </a:p>
          <a:p>
            <a:pPr lvl="0"/>
            <a:endParaRPr lang="es-CO" b="1" dirty="0">
              <a:solidFill>
                <a:srgbClr val="B31166">
                  <a:lumMod val="60000"/>
                  <a:lumOff val="40000"/>
                </a:srgbClr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CO" b="1" dirty="0" smtClean="0">
                <a:solidFill>
                  <a:srgbClr val="00B050"/>
                </a:solidFill>
              </a:rPr>
              <a:t>En Investigación</a:t>
            </a:r>
            <a:r>
              <a:rPr lang="es-CO" b="1" dirty="0" smtClean="0">
                <a:solidFill>
                  <a:srgbClr val="9B6BF2">
                    <a:lumMod val="75000"/>
                  </a:srgbClr>
                </a:solidFill>
              </a:rPr>
              <a:t>: Semilleros; grupos ; jóvenes investigadores.</a:t>
            </a:r>
          </a:p>
          <a:p>
            <a:pPr lvl="0"/>
            <a:endParaRPr lang="es-CO" b="1" dirty="0" smtClean="0">
              <a:solidFill>
                <a:srgbClr val="9B6BF2">
                  <a:lumMod val="75000"/>
                </a:srgbClr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CO" b="1" dirty="0" smtClean="0">
                <a:solidFill>
                  <a:srgbClr val="9B6BF2">
                    <a:lumMod val="75000"/>
                  </a:srgbClr>
                </a:solidFill>
              </a:rPr>
              <a:t>Diseño y desarrollo de programas de </a:t>
            </a:r>
            <a:r>
              <a:rPr lang="es-CO" b="1" dirty="0" smtClean="0">
                <a:solidFill>
                  <a:schemeClr val="accent3">
                    <a:lumMod val="75000"/>
                  </a:schemeClr>
                </a:solidFill>
              </a:rPr>
              <a:t>formación </a:t>
            </a:r>
            <a:r>
              <a:rPr lang="es-CO" b="1" dirty="0" err="1" smtClean="0">
                <a:solidFill>
                  <a:schemeClr val="accent3">
                    <a:lumMod val="75000"/>
                  </a:schemeClr>
                </a:solidFill>
              </a:rPr>
              <a:t>postgradual</a:t>
            </a:r>
            <a:r>
              <a:rPr lang="es-CO" b="1" dirty="0" smtClean="0">
                <a:solidFill>
                  <a:schemeClr val="accent3">
                    <a:lumMod val="75000"/>
                  </a:schemeClr>
                </a:solidFill>
              </a:rPr>
              <a:t> en investigación.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es-CO" b="1" dirty="0">
              <a:solidFill>
                <a:schemeClr val="accent3">
                  <a:lumMod val="75000"/>
                </a:schemeClr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CO" b="1" dirty="0" smtClean="0">
                <a:solidFill>
                  <a:schemeClr val="accent3">
                    <a:lumMod val="75000"/>
                  </a:schemeClr>
                </a:solidFill>
              </a:rPr>
              <a:t>Perfiles </a:t>
            </a:r>
            <a:r>
              <a:rPr lang="es-CO" b="1" dirty="0" smtClean="0">
                <a:solidFill>
                  <a:schemeClr val="bg2">
                    <a:lumMod val="25000"/>
                  </a:schemeClr>
                </a:solidFill>
              </a:rPr>
              <a:t>artísticos y vocacionales</a:t>
            </a:r>
            <a:r>
              <a:rPr lang="es-CO" b="1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es-CO" b="1" dirty="0">
              <a:solidFill>
                <a:schemeClr val="accent3">
                  <a:lumMod val="75000"/>
                </a:schemeClr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CO" b="1" dirty="0" smtClean="0">
                <a:solidFill>
                  <a:schemeClr val="accent3">
                    <a:lumMod val="75000"/>
                  </a:schemeClr>
                </a:solidFill>
              </a:rPr>
              <a:t>Asignaturas </a:t>
            </a:r>
            <a:r>
              <a:rPr lang="es-CO" b="1" dirty="0" smtClean="0">
                <a:solidFill>
                  <a:srgbClr val="00B0F0"/>
                </a:solidFill>
              </a:rPr>
              <a:t>electivas y optativas </a:t>
            </a:r>
            <a:r>
              <a:rPr lang="es-CO" b="1" dirty="0" smtClean="0">
                <a:solidFill>
                  <a:schemeClr val="accent3">
                    <a:lumMod val="75000"/>
                  </a:schemeClr>
                </a:solidFill>
              </a:rPr>
              <a:t>para profundizar en el perfil profesional.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es-CO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es-CO" b="1" dirty="0">
              <a:solidFill>
                <a:schemeClr val="accent3">
                  <a:lumMod val="75000"/>
                </a:schemeClr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es-CO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002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 smtClean="0">
                <a:solidFill>
                  <a:schemeClr val="bg1"/>
                </a:solidFill>
              </a:rPr>
              <a:t>Adicionalmente la flexibilidad puede contemplar:</a:t>
            </a:r>
            <a:endParaRPr lang="es-CO" dirty="0">
              <a:solidFill>
                <a:schemeClr val="bg1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154954" y="2441987"/>
            <a:ext cx="3126590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OffAxis1Right"/>
              <a:lightRig rig="threePt" dir="t"/>
            </a:scene3d>
          </a:bodyPr>
          <a:lstStyle/>
          <a:p>
            <a:r>
              <a:rPr lang="es-CO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Diversas metodologías para la comprensión y construcción del conocimiento.</a:t>
            </a:r>
            <a:endParaRPr lang="es-CO" dirty="0"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6434867" y="2718986"/>
            <a:ext cx="2926080" cy="92333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CO" dirty="0" smtClean="0">
                <a:solidFill>
                  <a:schemeClr val="tx1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El objeto de formación, el nivel, la metodología y la modalidad.</a:t>
            </a:r>
            <a:endParaRPr lang="es-CO" dirty="0">
              <a:solidFill>
                <a:schemeClr val="tx1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7" name="Flecha derecha 6"/>
          <p:cNvSpPr/>
          <p:nvPr/>
        </p:nvSpPr>
        <p:spPr>
          <a:xfrm>
            <a:off x="4378362" y="2718986"/>
            <a:ext cx="1538343" cy="839096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 dirty="0" smtClean="0">
                <a:solidFill>
                  <a:schemeClr val="tx1"/>
                </a:solidFill>
              </a:rPr>
              <a:t>Relacionada con</a:t>
            </a:r>
            <a:endParaRPr lang="es-CO" sz="1400" b="1" dirty="0">
              <a:solidFill>
                <a:schemeClr val="tx1"/>
              </a:solidFill>
            </a:endParaRPr>
          </a:p>
        </p:txBody>
      </p:sp>
      <p:sp>
        <p:nvSpPr>
          <p:cNvPr id="9" name="Cinta perforada 8"/>
          <p:cNvSpPr/>
          <p:nvPr/>
        </p:nvSpPr>
        <p:spPr>
          <a:xfrm>
            <a:off x="1154954" y="4600114"/>
            <a:ext cx="2259105" cy="1312433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Ejemplo: Ciclos propedéuticos.</a:t>
            </a:r>
            <a:endParaRPr lang="es-CO" dirty="0"/>
          </a:p>
        </p:txBody>
      </p:sp>
      <p:sp>
        <p:nvSpPr>
          <p:cNvPr id="10" name="CuadroTexto 9"/>
          <p:cNvSpPr txBox="1"/>
          <p:nvPr/>
        </p:nvSpPr>
        <p:spPr>
          <a:xfrm>
            <a:off x="3953434" y="4910081"/>
            <a:ext cx="2845399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300" b="1" dirty="0" smtClean="0"/>
              <a:t>Transito ordenado por diversos niveles de complejidad frente a un mismo objeto de formación.</a:t>
            </a:r>
            <a:endParaRPr lang="es-CO" sz="1300" b="1" dirty="0"/>
          </a:p>
        </p:txBody>
      </p:sp>
      <p:sp>
        <p:nvSpPr>
          <p:cNvPr id="11" name="Rectángulo redondeado 10"/>
          <p:cNvSpPr/>
          <p:nvPr/>
        </p:nvSpPr>
        <p:spPr>
          <a:xfrm>
            <a:off x="6879513" y="4066391"/>
            <a:ext cx="5416477" cy="2474257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es-CO" b="1" dirty="0" smtClean="0">
                <a:solidFill>
                  <a:schemeClr val="tx1"/>
                </a:solidFill>
              </a:rPr>
              <a:t>En cada nivel </a:t>
            </a:r>
            <a:r>
              <a:rPr lang="es-CO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desarrollan</a:t>
            </a:r>
            <a:r>
              <a:rPr lang="es-CO" b="1" dirty="0" smtClean="0">
                <a:solidFill>
                  <a:schemeClr val="tx1"/>
                </a:solidFill>
              </a:rPr>
              <a:t> plenamente sus </a:t>
            </a:r>
            <a:r>
              <a:rPr lang="es-CO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competencias.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es-CO" b="1" dirty="0" smtClean="0">
                <a:solidFill>
                  <a:schemeClr val="tx1"/>
                </a:solidFill>
              </a:rPr>
              <a:t>Se apropian de un </a:t>
            </a:r>
            <a:r>
              <a:rPr lang="es-CO" b="1" dirty="0" smtClean="0">
                <a:solidFill>
                  <a:srgbClr val="00B050"/>
                </a:solidFill>
              </a:rPr>
              <a:t>saber hacer</a:t>
            </a:r>
            <a:r>
              <a:rPr lang="es-CO" b="1" dirty="0" smtClean="0">
                <a:solidFill>
                  <a:schemeClr val="tx1"/>
                </a:solidFill>
              </a:rPr>
              <a:t> con un sustento teórico.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es-CO" b="1" dirty="0" smtClean="0">
                <a:solidFill>
                  <a:schemeClr val="tx1"/>
                </a:solidFill>
              </a:rPr>
              <a:t>Les permite una </a:t>
            </a:r>
            <a:r>
              <a:rPr lang="es-CO" b="1" dirty="0" smtClean="0">
                <a:solidFill>
                  <a:schemeClr val="accent6">
                    <a:lumMod val="50000"/>
                  </a:schemeClr>
                </a:solidFill>
              </a:rPr>
              <a:t>movilidad</a:t>
            </a:r>
            <a:r>
              <a:rPr lang="es-CO" b="1" dirty="0" smtClean="0">
                <a:solidFill>
                  <a:schemeClr val="tx1"/>
                </a:solidFill>
              </a:rPr>
              <a:t> o ruta de formación </a:t>
            </a:r>
            <a:r>
              <a:rPr lang="es-CO" b="1" dirty="0" smtClean="0">
                <a:solidFill>
                  <a:schemeClr val="accent6">
                    <a:lumMod val="50000"/>
                  </a:schemeClr>
                </a:solidFill>
              </a:rPr>
              <a:t>hacia otros niveles </a:t>
            </a:r>
            <a:r>
              <a:rPr lang="es-CO" b="1" dirty="0" smtClean="0">
                <a:solidFill>
                  <a:schemeClr val="tx1"/>
                </a:solidFill>
              </a:rPr>
              <a:t>de formación.</a:t>
            </a:r>
            <a:endParaRPr lang="es-CO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4775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a de reuniones Ion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410</TotalTime>
  <Words>370</Words>
  <Application>Microsoft Office PowerPoint</Application>
  <PresentationFormat>Panorámica</PresentationFormat>
  <Paragraphs>62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Aharoni</vt:lpstr>
      <vt:lpstr>Arial</vt:lpstr>
      <vt:lpstr>Century Gothic</vt:lpstr>
      <vt:lpstr>Wingdings</vt:lpstr>
      <vt:lpstr>Wingdings 3</vt:lpstr>
      <vt:lpstr>Sala de reuniones Ion</vt:lpstr>
      <vt:lpstr>Flexibilidad Curricular</vt:lpstr>
      <vt:lpstr>Por  flexibilidad se entiende:</vt:lpstr>
      <vt:lpstr>Cómo se evidencia la flexibilidad?</vt:lpstr>
      <vt:lpstr>Como es un currículo flexible:</vt:lpstr>
      <vt:lpstr>También se entiende por flexibilidad:</vt:lpstr>
      <vt:lpstr>Adicionalmente la flexibilidad puede contemplar: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Flexibilidad Curricular</dc:title>
  <dc:creator>DptoCienciasNatural</dc:creator>
  <cp:lastModifiedBy>DptoCienciasNatural</cp:lastModifiedBy>
  <cp:revision>20</cp:revision>
  <dcterms:created xsi:type="dcterms:W3CDTF">2014-06-27T14:53:33Z</dcterms:created>
  <dcterms:modified xsi:type="dcterms:W3CDTF">2014-06-27T21:44:02Z</dcterms:modified>
</cp:coreProperties>
</file>