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4" r:id="rId2"/>
    <p:sldId id="316" r:id="rId3"/>
    <p:sldId id="317" r:id="rId4"/>
    <p:sldId id="318" r:id="rId5"/>
    <p:sldId id="319" r:id="rId6"/>
    <p:sldId id="263" r:id="rId7"/>
    <p:sldId id="307" r:id="rId8"/>
    <p:sldId id="271" r:id="rId9"/>
    <p:sldId id="272" r:id="rId10"/>
    <p:sldId id="273" r:id="rId11"/>
    <p:sldId id="314" r:id="rId12"/>
    <p:sldId id="303" r:id="rId13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93" autoAdjust="0"/>
  </p:normalViewPr>
  <p:slideViewPr>
    <p:cSldViewPr>
      <p:cViewPr varScale="1">
        <p:scale>
          <a:sx n="83" d="100"/>
          <a:sy n="83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F97B8F-BD66-401A-875E-1CA366DE20B5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4C8B37-52AB-4E8A-9154-46764C1D068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9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CE48-6CF9-47BB-B819-2125EEE0E7FB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4ED8-9DC3-486F-8F82-F6495881367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2291-09C9-4219-87B2-38B3D5501989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BDBD-7C79-494D-9A4E-55E1F8E34DF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2FD9-4AB1-48EF-BCD6-145F9C028A3B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B87C-877D-4C19-8E5A-10891D0E4B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45C0-DDBB-41A8-8B65-45F268C59FE4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67B5-1A3D-4DB1-97DC-2363C5E2BAC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15AD-6782-4846-83A2-A1CD26D26545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671F-06CA-4DD7-A518-F1A725BD647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B342-0584-49F8-8390-B4D6CA5E0C34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76BC-3A04-4012-BB37-83B87CB912F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8453-770E-4B9D-9BA1-FA0AFE763004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EA6F-95E9-4C73-93E4-7EBC0F52671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7A82-00CB-4D5C-89D3-C2DAE1B2E1B2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53AC-FBDB-47E4-9744-7C89C9689F8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614D-74FF-4BDC-8EC0-2E51AA200319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2ECA-7E19-4A50-8A50-0996EA829DD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C72-A640-423E-8E3C-8579667A75A9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C9EA-25B8-458A-862A-3D5FFAFB978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06D00-FD3D-4289-A596-C394E43BA333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09B05-0B45-4E68-9BBE-8BAD7E8C084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AE5982-9861-4826-879A-F616812BDA2F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AD540B-45FA-4532-9B1B-9FA98DEA7C7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13" r:id="rId3"/>
    <p:sldLayoutId id="2147483708" r:id="rId4"/>
    <p:sldLayoutId id="2147483709" r:id="rId5"/>
    <p:sldLayoutId id="2147483710" r:id="rId6"/>
    <p:sldLayoutId id="2147483714" r:id="rId7"/>
    <p:sldLayoutId id="2147483715" r:id="rId8"/>
    <p:sldLayoutId id="2147483716" r:id="rId9"/>
    <p:sldLayoutId id="2147483711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7C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alibri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EBAD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mbria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fotos Mariposas de la zona Edit\HPIM2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REPRODUCCIÓN</a:t>
            </a:r>
            <a:endParaRPr lang="es-CO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2" name="11 Marcador de contenido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s-CO" dirty="0" smtClean="0"/>
              <a:t>Ponen huevos en las plantas.</a:t>
            </a:r>
          </a:p>
          <a:p>
            <a:pPr eaLnBrk="1" hangingPunct="1"/>
            <a:r>
              <a:rPr lang="es-CO" dirty="0" smtClean="0"/>
              <a:t>Nacen como gusanos “ orugas”</a:t>
            </a:r>
          </a:p>
          <a:p>
            <a:pPr eaLnBrk="1" hangingPunct="1"/>
            <a:r>
              <a:rPr lang="es-ES" dirty="0" smtClean="0"/>
              <a:t>sufre grandes cambios metabólicos y morfológicos.</a:t>
            </a:r>
            <a:endParaRPr lang="es-CO" dirty="0" smtClean="0"/>
          </a:p>
        </p:txBody>
      </p:sp>
      <p:pic>
        <p:nvPicPr>
          <p:cNvPr id="2253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7313" y="2571750"/>
            <a:ext cx="4341812" cy="3575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CAPTURAS MEDIANTE TRAMPAS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929618" cy="53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0800000">
            <a:off x="5929322" y="357187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3" descr="D:\FOTOS MARIPOSAS\2009-10-06 curso lepidopteros\curso lepidopteros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D:\FOTOS MARIPOSAS\salida de reconocimientos\Julio 12 de 2009\IMG_0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00034" y="785794"/>
            <a:ext cx="2692725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Gracias 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MISION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</a:t>
            </a:r>
            <a:r>
              <a:rPr lang="es-ES" dirty="0"/>
              <a:t>misión del semillero  de investigación </a:t>
            </a:r>
            <a:r>
              <a:rPr lang="es-ES" dirty="0" err="1"/>
              <a:t>Kwintro</a:t>
            </a:r>
            <a:r>
              <a:rPr lang="es-ES" dirty="0"/>
              <a:t>: </a:t>
            </a:r>
            <a:endParaRPr lang="es-CO" dirty="0"/>
          </a:p>
          <a:p>
            <a:r>
              <a:rPr lang="es-ES" dirty="0"/>
              <a:t>Crear un espacio para </a:t>
            </a:r>
            <a:r>
              <a:rPr lang="es-ES" dirty="0">
                <a:solidFill>
                  <a:srgbClr val="00B0F0"/>
                </a:solidFill>
              </a:rPr>
              <a:t>fomentar la cultura investigativa</a:t>
            </a:r>
            <a:r>
              <a:rPr lang="es-ES" dirty="0"/>
              <a:t> en la comunidad académica, la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formación y autoformación </a:t>
            </a:r>
            <a:r>
              <a:rPr lang="es-ES" dirty="0"/>
              <a:t>en herramientas investigativas y el desarrollo de habilidades metodológicas, cognitivas y sociales en torno a las mariposas y su medio.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887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Visión: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975"/>
          </a:xfrm>
        </p:spPr>
        <p:txBody>
          <a:bodyPr/>
          <a:lstStyle/>
          <a:p>
            <a:r>
              <a:rPr lang="es-ES" dirty="0" smtClean="0"/>
              <a:t>Nuestro </a:t>
            </a:r>
            <a:r>
              <a:rPr lang="es-ES" dirty="0"/>
              <a:t>horizonte está fundamentado en ser un semillero de investigación líder en la implementación de estrategias de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conservación y manejo sostenible de los lepidópteros de la región Caribe</a:t>
            </a:r>
            <a:r>
              <a:rPr lang="es-ES" dirty="0"/>
              <a:t>, a través de múltiples </a:t>
            </a:r>
            <a:r>
              <a:rPr lang="es-ES" dirty="0">
                <a:solidFill>
                  <a:srgbClr val="FF0000"/>
                </a:solidFill>
              </a:rPr>
              <a:t>alianzas estratégicas </a:t>
            </a:r>
            <a:r>
              <a:rPr lang="es-ES" dirty="0"/>
              <a:t>con comunidades, instituciones y  grupos de investigación que propendan por  el mantenimiento y conservación de la biodiversidad de mariposas.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636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Objetivo 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:</a:t>
            </a:r>
            <a:r>
              <a:rPr lang="es-ES" dirty="0" smtClean="0"/>
              <a:t>Mejorar </a:t>
            </a:r>
            <a:r>
              <a:rPr lang="es-ES" dirty="0"/>
              <a:t>la capacidad y formación de nuevos investigadores en el área de la </a:t>
            </a:r>
            <a:r>
              <a:rPr lang="es-ES" dirty="0" err="1"/>
              <a:t>lepidopterología</a:t>
            </a:r>
            <a:r>
              <a:rPr lang="es-ES" dirty="0"/>
              <a:t> en el Departamento de ciencias, a través de la educación, capacitación, comunicación e investigación en  proyectos aplicados al estudio de  las mariposas de la región caribe.</a:t>
            </a:r>
            <a:endParaRPr lang="es-CO" dirty="0"/>
          </a:p>
          <a:p>
            <a:endParaRPr lang="es-CO" b="1" dirty="0" smtClean="0"/>
          </a:p>
          <a:p>
            <a:endParaRPr lang="es-CO" b="1" dirty="0"/>
          </a:p>
          <a:p>
            <a:endParaRPr lang="es-CO" b="1" dirty="0" smtClean="0"/>
          </a:p>
          <a:p>
            <a:r>
              <a:rPr lang="es-CO" b="1" dirty="0" smtClean="0"/>
              <a:t>Objetivos </a:t>
            </a:r>
            <a:r>
              <a:rPr lang="es-CO" b="1" dirty="0"/>
              <a:t>Específicos</a:t>
            </a:r>
            <a:r>
              <a:rPr lang="es-CO" dirty="0"/>
              <a:t>.</a:t>
            </a:r>
          </a:p>
          <a:p>
            <a:r>
              <a:rPr lang="es-CO" dirty="0"/>
              <a:t> </a:t>
            </a:r>
          </a:p>
          <a:p>
            <a:r>
              <a:rPr lang="es-ES" dirty="0"/>
              <a:t>1. Contribuir al desarrollo de las líneas de investigación del grupo </a:t>
            </a:r>
            <a:r>
              <a:rPr lang="es-ES" dirty="0" err="1"/>
              <a:t>Gresbioca</a:t>
            </a:r>
            <a:r>
              <a:rPr lang="es-ES" dirty="0"/>
              <a:t> y fortalecer las líneas de investigación de la facultad</a:t>
            </a:r>
            <a:r>
              <a:rPr lang="es-ES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529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800" dirty="0"/>
              <a:t>Objetivos Específicos.</a:t>
            </a:r>
            <a:br>
              <a:rPr lang="es-CO" sz="4800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z="1800" dirty="0"/>
          </a:p>
          <a:p>
            <a:r>
              <a:rPr lang="es-ES" sz="1800" dirty="0"/>
              <a:t>1. Contribuir al desarrollo de las </a:t>
            </a:r>
            <a:r>
              <a:rPr lang="es-ES" sz="1800" dirty="0">
                <a:solidFill>
                  <a:srgbClr val="CCFF66"/>
                </a:solidFill>
              </a:rPr>
              <a:t>líneas de investigación </a:t>
            </a:r>
            <a:r>
              <a:rPr lang="es-ES" sz="1800" dirty="0"/>
              <a:t>del grupo </a:t>
            </a:r>
            <a:r>
              <a:rPr lang="es-ES" sz="1800" dirty="0" err="1"/>
              <a:t>Gresbioca</a:t>
            </a:r>
            <a:r>
              <a:rPr lang="es-ES" sz="1800" dirty="0"/>
              <a:t> y fortalecer las líneas de investigación de la facultad.</a:t>
            </a:r>
            <a:endParaRPr lang="es-CO" sz="1800" dirty="0"/>
          </a:p>
          <a:p>
            <a:endParaRPr lang="es-CO" sz="1800" dirty="0"/>
          </a:p>
          <a:p>
            <a:r>
              <a:rPr lang="es-ES" sz="1800" dirty="0"/>
              <a:t>2. Generar propuestas de tipo académico y científicas, con el fin de consolidar los avances en los temas bajo estudio y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promover la divulgación de los resultados en eventos académicos </a:t>
            </a:r>
            <a:r>
              <a:rPr lang="es-ES" sz="1800" dirty="0"/>
              <a:t>del orden local, regional y  nacional.</a:t>
            </a:r>
            <a:endParaRPr lang="es-CO" sz="1800" dirty="0"/>
          </a:p>
          <a:p>
            <a:endParaRPr lang="es-CO" sz="1800" dirty="0"/>
          </a:p>
          <a:p>
            <a:r>
              <a:rPr lang="es-ES" sz="1800" dirty="0"/>
              <a:t>3. Adelantar y promover </a:t>
            </a:r>
            <a:r>
              <a:rPr lang="es-ES" sz="1800" dirty="0">
                <a:solidFill>
                  <a:srgbClr val="00B0F0"/>
                </a:solidFill>
              </a:rPr>
              <a:t>programas de entrenamiento </a:t>
            </a:r>
            <a:r>
              <a:rPr lang="es-ES" sz="1800" dirty="0"/>
              <a:t>orientados a mejorar la capacidad investigativa y al estudio de las mariposas.</a:t>
            </a:r>
            <a:endParaRPr lang="es-CO" sz="1800" dirty="0"/>
          </a:p>
          <a:p>
            <a:endParaRPr lang="es-CO" sz="1800" dirty="0"/>
          </a:p>
          <a:p>
            <a:r>
              <a:rPr lang="es-ES" sz="1800" dirty="0"/>
              <a:t>4. Estrechar vínculos de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</a:rPr>
              <a:t>colaboración con grupos </a:t>
            </a:r>
            <a:r>
              <a:rPr lang="es-ES" sz="1800" dirty="0"/>
              <a:t>similares a nivel nacional, favoreciendo investigaciones conjuntas.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71480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42974" y="2643182"/>
            <a:ext cx="9786974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Caracterización preliminar de mariposas diurnas en la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Quebrada San Quintín.  Pueblo Bello - cesar.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5536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FFFF00"/>
                </a:solidFill>
              </a:rPr>
              <a:t>ESTUDIOS REALIZADOS</a:t>
            </a:r>
            <a:endParaRPr lang="es-CO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MORFOLOGÍA EXTERNA DE LA MARIPOSA</a:t>
            </a:r>
            <a:endParaRPr lang="es-CO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0188"/>
            <a:ext cx="9144000" cy="5357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MORFOLOGÍA EXTERNA DE LA MARIPOSA</a:t>
            </a:r>
            <a:endParaRPr lang="es-CO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0188"/>
            <a:ext cx="9144000" cy="5357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"/>
            <a:ext cx="9144000" cy="6858000"/>
          </a:xfrm>
          <a:ln>
            <a:solidFill>
              <a:schemeClr val="bg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 prst="slope"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ALIMENTACIÓN</a:t>
            </a:r>
            <a:endParaRPr lang="es-CO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714348" y="4857760"/>
            <a:ext cx="8001056" cy="1714512"/>
          </a:xfrm>
          <a:noFill/>
          <a:effectLst>
            <a:glow rad="228600">
              <a:srgbClr val="CCFF66">
                <a:alpha val="40000"/>
              </a:srgbClr>
            </a:glow>
            <a:outerShdw blurRad="50800" dist="38100" dir="18900000" algn="bl" rotWithShape="0">
              <a:schemeClr val="tx1">
                <a:alpha val="40000"/>
              </a:schemeClr>
            </a:outerShdw>
            <a:softEdge rad="12700"/>
          </a:effectLst>
        </p:spPr>
        <p:txBody>
          <a:bodyPr rtlCol="0">
            <a:normAutofit/>
          </a:bodyPr>
          <a:lstStyle/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b="1" dirty="0" smtClean="0">
                <a:solidFill>
                  <a:schemeClr val="bg1"/>
                </a:solidFill>
              </a:rPr>
              <a:t>Las mariposas se alimentan de la materia vegetal que las rodea: hojas, flores, frutos, tallos, raíces.</a:t>
            </a:r>
            <a:endParaRPr lang="es-CO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16200000" flipV="1">
            <a:off x="4357688" y="5143500"/>
            <a:ext cx="85725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896</TotalTime>
  <Words>335</Words>
  <Application>Microsoft Office PowerPoint</Application>
  <PresentationFormat>Presentación en pantalla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Wingdings 2</vt:lpstr>
      <vt:lpstr>Wingdings 3</vt:lpstr>
      <vt:lpstr>Módulo</vt:lpstr>
      <vt:lpstr>Presentación de PowerPoint</vt:lpstr>
      <vt:lpstr>MISION</vt:lpstr>
      <vt:lpstr>Visión:</vt:lpstr>
      <vt:lpstr>Objetivo General</vt:lpstr>
      <vt:lpstr>Objetivos Específicos. </vt:lpstr>
      <vt:lpstr>Presentación de PowerPoint</vt:lpstr>
      <vt:lpstr>MORFOLOGÍA EXTERNA DE LA MARIPOSA</vt:lpstr>
      <vt:lpstr>MORFOLOGÍA EXTERNA DE LA MARIPOSA</vt:lpstr>
      <vt:lpstr>ALIMENTACIÓN</vt:lpstr>
      <vt:lpstr>REPRODUCCIÓN</vt:lpstr>
      <vt:lpstr>CAPTURAS MEDIANTE TRAMPAS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MARIPOSAS</dc:title>
  <dc:creator>JOSE EDUARDO</dc:creator>
  <cp:lastModifiedBy>DptoCienciasNatural</cp:lastModifiedBy>
  <cp:revision>107</cp:revision>
  <dcterms:created xsi:type="dcterms:W3CDTF">2009-11-02T20:18:22Z</dcterms:created>
  <dcterms:modified xsi:type="dcterms:W3CDTF">2014-08-15T23:24:13Z</dcterms:modified>
</cp:coreProperties>
</file>