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CCE580B-0297-43B5-8A23-798F09336C2D}" type="datetimeFigureOut">
              <a:rPr lang="es-CO" smtClean="0"/>
              <a:t>15/05/2012</a:t>
            </a:fld>
            <a:endParaRPr lang="es-CO"/>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CO"/>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57B1642-68B1-47E8-BFF5-0BDF67E0E4D0}"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CCE580B-0297-43B5-8A23-798F09336C2D}" type="datetimeFigureOut">
              <a:rPr lang="es-CO" smtClean="0"/>
              <a:t>15/05/2012</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D57B1642-68B1-47E8-BFF5-0BDF67E0E4D0}"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FCCE580B-0297-43B5-8A23-798F09336C2D}" type="datetimeFigureOut">
              <a:rPr lang="es-CO" smtClean="0"/>
              <a:t>15/05/2012</a:t>
            </a:fld>
            <a:endParaRPr lang="es-CO"/>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CO"/>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57B1642-68B1-47E8-BFF5-0BDF67E0E4D0}"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CCE580B-0297-43B5-8A23-798F09336C2D}" type="datetimeFigureOut">
              <a:rPr lang="es-CO" smtClean="0"/>
              <a:t>15/05/2012</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D57B1642-68B1-47E8-BFF5-0BDF67E0E4D0}"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CCE580B-0297-43B5-8A23-798F09336C2D}" type="datetimeFigureOut">
              <a:rPr lang="es-CO" smtClean="0"/>
              <a:t>15/05/2012</a:t>
            </a:fld>
            <a:endParaRPr lang="es-CO"/>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CO"/>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D57B1642-68B1-47E8-BFF5-0BDF67E0E4D0}"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CCE580B-0297-43B5-8A23-798F09336C2D}" type="datetimeFigureOut">
              <a:rPr lang="es-CO" smtClean="0"/>
              <a:t>15/05/2012</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D57B1642-68B1-47E8-BFF5-0BDF67E0E4D0}"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CCE580B-0297-43B5-8A23-798F09336C2D}" type="datetimeFigureOut">
              <a:rPr lang="es-CO" smtClean="0"/>
              <a:t>15/05/2012</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D57B1642-68B1-47E8-BFF5-0BDF67E0E4D0}"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FCCE580B-0297-43B5-8A23-798F09336C2D}" type="datetimeFigureOut">
              <a:rPr lang="es-CO" smtClean="0"/>
              <a:t>15/05/2012</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D57B1642-68B1-47E8-BFF5-0BDF67E0E4D0}"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FCCE580B-0297-43B5-8A23-798F09336C2D}" type="datetimeFigureOut">
              <a:rPr lang="es-CO" smtClean="0"/>
              <a:t>15/05/2012</a:t>
            </a:fld>
            <a:endParaRPr lang="es-CO"/>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CO"/>
          </a:p>
        </p:txBody>
      </p:sp>
      <p:sp>
        <p:nvSpPr>
          <p:cNvPr id="4" name="3 Marcador de número de diapositiva"/>
          <p:cNvSpPr>
            <a:spLocks noGrp="1"/>
          </p:cNvSpPr>
          <p:nvPr>
            <p:ph type="sldNum" sz="quarter" idx="12"/>
          </p:nvPr>
        </p:nvSpPr>
        <p:spPr/>
        <p:txBody>
          <a:bodyPr/>
          <a:lstStyle>
            <a:extLst/>
          </a:lstStyle>
          <a:p>
            <a:fld id="{D57B1642-68B1-47E8-BFF5-0BDF67E0E4D0}"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CCE580B-0297-43B5-8A23-798F09336C2D}" type="datetimeFigureOut">
              <a:rPr lang="es-CO" smtClean="0"/>
              <a:t>15/05/2012</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D57B1642-68B1-47E8-BFF5-0BDF67E0E4D0}"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FCCE580B-0297-43B5-8A23-798F09336C2D}" type="datetimeFigureOut">
              <a:rPr lang="es-CO" smtClean="0"/>
              <a:t>15/05/2012</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D57B1642-68B1-47E8-BFF5-0BDF67E0E4D0}" type="slidenum">
              <a:rPr lang="es-CO" smtClean="0"/>
              <a:t>‹Nº›</a:t>
            </a:fld>
            <a:endParaRPr lang="es-CO"/>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CCE580B-0297-43B5-8A23-798F09336C2D}" type="datetimeFigureOut">
              <a:rPr lang="es-CO" smtClean="0"/>
              <a:t>15/05/2012</a:t>
            </a:fld>
            <a:endParaRPr lang="es-CO"/>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CO"/>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57B1642-68B1-47E8-BFF5-0BDF67E0E4D0}"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92697"/>
            <a:ext cx="7772400" cy="2160239"/>
          </a:xfrm>
        </p:spPr>
        <p:txBody>
          <a:bodyPr>
            <a:normAutofit/>
          </a:bodyPr>
          <a:lstStyle/>
          <a:p>
            <a:r>
              <a:rPr lang="es-CO" sz="2000" dirty="0" smtClean="0"/>
              <a:t>UNIVERSIDAD POPULAR DEL CESAR</a:t>
            </a:r>
            <a:br>
              <a:rPr lang="es-CO" sz="2000" dirty="0" smtClean="0"/>
            </a:br>
            <a:r>
              <a:rPr lang="es-CO" sz="2000" dirty="0" smtClean="0"/>
              <a:t>DEPARTAMENTO DE CIENCIAS NATURALES Y EDUCACION AMBIENTAL</a:t>
            </a:r>
            <a:br>
              <a:rPr lang="es-CO" sz="2000" dirty="0" smtClean="0"/>
            </a:br>
            <a:r>
              <a:rPr lang="es-CO" sz="2000" dirty="0" smtClean="0"/>
              <a:t>GRUPO DE INVESTIGACION DIDACBIOQUIM</a:t>
            </a:r>
            <a:br>
              <a:rPr lang="es-CO" sz="2000" dirty="0" smtClean="0"/>
            </a:br>
            <a:r>
              <a:rPr lang="es-CO" sz="2000" dirty="0" smtClean="0"/>
              <a:t>SEMILLERO ESDOCINA</a:t>
            </a:r>
            <a:endParaRPr lang="es-CO" sz="2000" dirty="0"/>
          </a:p>
        </p:txBody>
      </p:sp>
      <p:sp>
        <p:nvSpPr>
          <p:cNvPr id="3" name="2 Subtítulo"/>
          <p:cNvSpPr>
            <a:spLocks noGrp="1"/>
          </p:cNvSpPr>
          <p:nvPr>
            <p:ph type="subTitle" idx="1"/>
          </p:nvPr>
        </p:nvSpPr>
        <p:spPr>
          <a:xfrm>
            <a:off x="1371600" y="2996952"/>
            <a:ext cx="6400800" cy="3096344"/>
          </a:xfrm>
        </p:spPr>
        <p:txBody>
          <a:bodyPr>
            <a:normAutofit fontScale="25000" lnSpcReduction="20000"/>
          </a:bodyPr>
          <a:lstStyle/>
          <a:p>
            <a:r>
              <a:rPr lang="es-ES" sz="9600" b="1" dirty="0">
                <a:solidFill>
                  <a:schemeClr val="tx1"/>
                </a:solidFill>
              </a:rPr>
              <a:t>MARIA FERNANDA GONZALEZ GARCES      </a:t>
            </a:r>
            <a:r>
              <a:rPr lang="es-ES" sz="9600" b="1" dirty="0" smtClean="0">
                <a:solidFill>
                  <a:schemeClr val="tx1"/>
                </a:solidFill>
              </a:rPr>
              <a:t> </a:t>
            </a:r>
            <a:endParaRPr lang="es-CO" sz="9600" b="1" dirty="0">
              <a:solidFill>
                <a:schemeClr val="tx1"/>
              </a:solidFill>
            </a:endParaRPr>
          </a:p>
          <a:p>
            <a:r>
              <a:rPr lang="es-ES" sz="9600" b="1" dirty="0">
                <a:solidFill>
                  <a:schemeClr val="tx1"/>
                </a:solidFill>
              </a:rPr>
              <a:t>SINDY MARCELA MEJIA ARAMENDIZ            </a:t>
            </a:r>
            <a:endParaRPr lang="es-CO" sz="9600" b="1" dirty="0">
              <a:solidFill>
                <a:schemeClr val="tx1"/>
              </a:solidFill>
            </a:endParaRPr>
          </a:p>
          <a:p>
            <a:r>
              <a:rPr lang="es-ES" sz="9600" b="1" dirty="0">
                <a:solidFill>
                  <a:schemeClr val="tx1"/>
                </a:solidFill>
              </a:rPr>
              <a:t>LUIS EDUARDO GONZALEZ FERNANDEZ    </a:t>
            </a:r>
            <a:endParaRPr lang="es-CO" sz="9600" b="1" dirty="0">
              <a:solidFill>
                <a:schemeClr val="tx1"/>
              </a:solidFill>
            </a:endParaRPr>
          </a:p>
          <a:p>
            <a:r>
              <a:rPr lang="es-ES" sz="9600" b="1" dirty="0">
                <a:solidFill>
                  <a:schemeClr val="tx1"/>
                </a:solidFill>
              </a:rPr>
              <a:t>SANDRA MILENA CAMPO LOPEZ                   </a:t>
            </a:r>
            <a:endParaRPr lang="es-CO" sz="9600" b="1" dirty="0">
              <a:solidFill>
                <a:schemeClr val="tx1"/>
              </a:solidFill>
            </a:endParaRPr>
          </a:p>
          <a:p>
            <a:r>
              <a:rPr lang="es-ES" sz="9600" b="1" dirty="0">
                <a:solidFill>
                  <a:schemeClr val="tx1"/>
                </a:solidFill>
              </a:rPr>
              <a:t>DILIA MARGARITA BERMUDEZ CARRILLO  </a:t>
            </a:r>
            <a:endParaRPr lang="es-ES" sz="9600" b="1" dirty="0" smtClean="0">
              <a:solidFill>
                <a:schemeClr val="tx1"/>
              </a:solidFill>
            </a:endParaRPr>
          </a:p>
          <a:p>
            <a:endParaRPr lang="es-ES" sz="9600" b="1" dirty="0" smtClean="0">
              <a:solidFill>
                <a:schemeClr val="tx1"/>
              </a:solidFill>
            </a:endParaRPr>
          </a:p>
          <a:p>
            <a:r>
              <a:rPr lang="es-ES" sz="9600" b="1" dirty="0" smtClean="0">
                <a:solidFill>
                  <a:schemeClr val="tx1"/>
                </a:solidFill>
              </a:rPr>
              <a:t>TUTOR</a:t>
            </a:r>
          </a:p>
          <a:p>
            <a:r>
              <a:rPr lang="es-ES" sz="9600" b="1" dirty="0" smtClean="0">
                <a:solidFill>
                  <a:schemeClr val="tx1"/>
                </a:solidFill>
              </a:rPr>
              <a:t>Msc. JIMMY HENRY LOPEZ  </a:t>
            </a:r>
            <a:r>
              <a:rPr lang="es-ES" sz="9600" b="1" dirty="0" err="1" smtClean="0">
                <a:solidFill>
                  <a:schemeClr val="tx1"/>
                </a:solidFill>
              </a:rPr>
              <a:t>LOPEZ</a:t>
            </a:r>
            <a:r>
              <a:rPr lang="es-ES" sz="9600" b="1" dirty="0" smtClean="0">
                <a:solidFill>
                  <a:schemeClr val="tx1"/>
                </a:solidFill>
              </a:rPr>
              <a:t>  </a:t>
            </a:r>
            <a:endParaRPr lang="es-CO" sz="9600" b="1" dirty="0">
              <a:solidFill>
                <a:schemeClr val="tx1"/>
              </a:solidFill>
            </a:endParaRPr>
          </a:p>
          <a:p>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a:t>Misión</a:t>
            </a:r>
            <a:endParaRPr lang="es-CO" dirty="0"/>
          </a:p>
        </p:txBody>
      </p:sp>
      <p:sp>
        <p:nvSpPr>
          <p:cNvPr id="3" name="2 Marcador de contenido"/>
          <p:cNvSpPr>
            <a:spLocks noGrp="1"/>
          </p:cNvSpPr>
          <p:nvPr>
            <p:ph idx="1"/>
          </p:nvPr>
        </p:nvSpPr>
        <p:spPr/>
        <p:txBody>
          <a:bodyPr>
            <a:normAutofit lnSpcReduction="10000"/>
          </a:bodyPr>
          <a:lstStyle/>
          <a:p>
            <a:pPr algn="just"/>
            <a:r>
              <a:rPr lang="es-ES" dirty="0"/>
              <a:t>El Semillero de Investigación ESDOCINA de la Universidad  Popular del Cesar  tiene como misión contribuir con la formación en investigación científica de los estudiantes, el desarrollo de habilidades metodológicas, cognitivas y sociales que permitan reconocer y acercarse a la problemática social y dar solución a ella, a través de un método científico riguroso y sistemático ,así como propiciar espacios de reflexión, debate , análisis crítico  y divulgación del conocimiento científico que se desarrolla en el </a:t>
            </a:r>
            <a:r>
              <a:rPr lang="es-ES" dirty="0" smtClean="0"/>
              <a:t>semillero.</a:t>
            </a:r>
            <a:endParaRPr lang="es-CO" dirty="0"/>
          </a:p>
          <a:p>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a:t>Visión</a:t>
            </a:r>
            <a:endParaRPr lang="es-CO" dirty="0"/>
          </a:p>
        </p:txBody>
      </p:sp>
      <p:sp>
        <p:nvSpPr>
          <p:cNvPr id="3" name="2 Marcador de contenido"/>
          <p:cNvSpPr>
            <a:spLocks noGrp="1"/>
          </p:cNvSpPr>
          <p:nvPr>
            <p:ph idx="1"/>
          </p:nvPr>
        </p:nvSpPr>
        <p:spPr/>
        <p:txBody>
          <a:bodyPr>
            <a:normAutofit fontScale="92500"/>
          </a:bodyPr>
          <a:lstStyle/>
          <a:p>
            <a:pPr algn="just"/>
            <a:r>
              <a:rPr lang="es-ES" dirty="0"/>
              <a:t>El Semillero de Investigación  ESDOCINA de la Universidad Popular del Cesar se proyecta como una alternativa de formación en investigación donde el estudiante conocerá los diferentes aspectos del trabajo en investigación y tendrá la posibilidad de vincularse a los grupos de investigación reconocidos  y categorizados por el Sistema Nacional de Ciencia y Tecnología de Colciencias., Estar interactuando con diferentes universidades, grupos comunitarios y entidades internacionales, aportando por medio de la investigación al desarrollo de la sociedad.</a:t>
            </a:r>
            <a:endParaRPr lang="es-CO" dirty="0"/>
          </a:p>
          <a:p>
            <a:endParaRPr lang="es-C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a:t>Objetivo General</a:t>
            </a:r>
            <a:r>
              <a:rPr lang="es-ES_tradnl" dirty="0"/>
              <a:t>:</a:t>
            </a:r>
            <a:r>
              <a:rPr lang="es-CO" dirty="0"/>
              <a:t/>
            </a:r>
            <a:br>
              <a:rPr lang="es-CO" dirty="0"/>
            </a:br>
            <a:endParaRPr lang="es-CO" dirty="0"/>
          </a:p>
        </p:txBody>
      </p:sp>
      <p:sp>
        <p:nvSpPr>
          <p:cNvPr id="3" name="2 Marcador de contenido"/>
          <p:cNvSpPr>
            <a:spLocks noGrp="1"/>
          </p:cNvSpPr>
          <p:nvPr>
            <p:ph idx="1"/>
          </p:nvPr>
        </p:nvSpPr>
        <p:spPr/>
        <p:txBody>
          <a:bodyPr/>
          <a:lstStyle/>
          <a:p>
            <a:pPr lvl="0" algn="just"/>
            <a:r>
              <a:rPr lang="es-ES" dirty="0"/>
              <a:t>Contribuir en la formación investigativa de los estudiantes, formando personas íntegras en un ambiente abierto y voluntario, con el fin de aportar al desarrollo social, fomentando un pensamiento crítico para estimular el diseño de proyectos acordes a la realidad de nuestro entorno</a:t>
            </a:r>
            <a:endParaRPr lang="es-CO" dirty="0"/>
          </a:p>
          <a:p>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hangingPunct="0"/>
            <a:r>
              <a:rPr lang="es-ES" dirty="0"/>
              <a:t>OBJETIVOS ESPECÍFICOS </a:t>
            </a:r>
            <a:endParaRPr lang="es-CO" dirty="0"/>
          </a:p>
        </p:txBody>
      </p:sp>
      <p:sp>
        <p:nvSpPr>
          <p:cNvPr id="3" name="2 Marcador de contenido"/>
          <p:cNvSpPr>
            <a:spLocks noGrp="1"/>
          </p:cNvSpPr>
          <p:nvPr>
            <p:ph idx="1"/>
          </p:nvPr>
        </p:nvSpPr>
        <p:spPr/>
        <p:txBody>
          <a:bodyPr>
            <a:normAutofit fontScale="92500" lnSpcReduction="20000"/>
          </a:bodyPr>
          <a:lstStyle/>
          <a:p>
            <a:pPr lvl="0" algn="just" hangingPunct="0"/>
            <a:r>
              <a:rPr lang="es-ES" dirty="0"/>
              <a:t>Sensibilizar sobre la importancia de la investigación para el desarrollo científico y tecnológico del país.</a:t>
            </a:r>
            <a:endParaRPr lang="es-CO" dirty="0"/>
          </a:p>
          <a:p>
            <a:pPr lvl="0" algn="just" hangingPunct="0"/>
            <a:r>
              <a:rPr lang="es-ES" dirty="0"/>
              <a:t>Propiciar espacios de discusión,  debate, reflexión y  análisis crítico  sobre diferentes temas relacionados con la  salud y  la realidad social de la región y el país</a:t>
            </a:r>
            <a:endParaRPr lang="es-CO" dirty="0"/>
          </a:p>
          <a:p>
            <a:pPr lvl="0" algn="just" hangingPunct="0"/>
            <a:r>
              <a:rPr lang="es-ES" dirty="0"/>
              <a:t>Brindar las herramientas básicas que permitan desarrollar  el trabajo de</a:t>
            </a:r>
            <a:br>
              <a:rPr lang="es-ES" dirty="0"/>
            </a:br>
            <a:r>
              <a:rPr lang="es-ES" dirty="0"/>
              <a:t>investigación entre los estudiantes</a:t>
            </a:r>
            <a:endParaRPr lang="es-CO" dirty="0"/>
          </a:p>
          <a:p>
            <a:pPr lvl="0" algn="just" hangingPunct="0"/>
            <a:r>
              <a:rPr lang="es-ES" dirty="0"/>
              <a:t>Participar activamente en encuentros regionales y nacionales, con el fin de interactuar con otras instituciones y divulgar los resultados de las </a:t>
            </a:r>
            <a:r>
              <a:rPr lang="es-ES" dirty="0" smtClean="0"/>
              <a:t>investigaciones.</a:t>
            </a:r>
            <a:endParaRPr lang="es-CO" dirty="0"/>
          </a:p>
          <a:p>
            <a:endParaRPr lang="es-C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a:t>Estrategias de Trabajo</a:t>
            </a:r>
            <a:r>
              <a:rPr lang="es-CO" dirty="0"/>
              <a:t/>
            </a:r>
            <a:br>
              <a:rPr lang="es-CO" dirty="0"/>
            </a:br>
            <a:endParaRPr lang="es-CO" dirty="0"/>
          </a:p>
        </p:txBody>
      </p:sp>
      <p:sp>
        <p:nvSpPr>
          <p:cNvPr id="3" name="2 Marcador de contenido"/>
          <p:cNvSpPr>
            <a:spLocks noGrp="1"/>
          </p:cNvSpPr>
          <p:nvPr>
            <p:ph idx="1"/>
          </p:nvPr>
        </p:nvSpPr>
        <p:spPr/>
        <p:txBody>
          <a:bodyPr>
            <a:normAutofit fontScale="62500" lnSpcReduction="20000"/>
          </a:bodyPr>
          <a:lstStyle/>
          <a:p>
            <a:pPr algn="just" hangingPunct="0"/>
            <a:r>
              <a:rPr lang="es-ES" b="1" dirty="0"/>
              <a:t>. Organización y ejecución de proyectos de investigación</a:t>
            </a:r>
            <a:r>
              <a:rPr lang="es-ES" dirty="0"/>
              <a:t>.  Los estudiantes, con la ayuda del coordinador del semillero, organizan pequeños proyectos de investigación que posteriormente se ejecutan según el cronograma .Esta dinámica de redactar proyectos de investigación es importante porque le da al estudiante el esquema general de la misma investigación, donde debe considerar muchas cosas además del contenido concreto de su investigación.</a:t>
            </a:r>
            <a:endParaRPr lang="es-CO" dirty="0"/>
          </a:p>
          <a:p>
            <a:pPr algn="just" hangingPunct="0"/>
            <a:r>
              <a:rPr lang="es-ES" dirty="0"/>
              <a:t>2. </a:t>
            </a:r>
            <a:r>
              <a:rPr lang="es-ES" b="1" dirty="0"/>
              <a:t>Redacción de informes científicos o artículos de publicación</a:t>
            </a:r>
            <a:r>
              <a:rPr lang="es-ES" dirty="0"/>
              <a:t>.  El resultado de cada investigación debe derivar en una publicación bien sea como nota científica o como artículo completo en las revistas institucionales, locales o nacionales</a:t>
            </a:r>
            <a:endParaRPr lang="es-CO" dirty="0"/>
          </a:p>
          <a:p>
            <a:pPr algn="just"/>
            <a:r>
              <a:rPr lang="es-ES" b="1" i="1" dirty="0"/>
              <a:t>3. </a:t>
            </a:r>
            <a:r>
              <a:rPr lang="es-ES" b="1" dirty="0"/>
              <a:t>Socialización de los resultados de las investigaciones</a:t>
            </a:r>
            <a:r>
              <a:rPr lang="es-ES" dirty="0"/>
              <a:t>.  Un aspecto importante de las investigaciones es la socialización, dar a conocer lo que se hace, en este sentido se procura que los resultados de las investigaciones realizadas y que se realizarán a futuro se presenten en los diferentes espacios de socialización que brinda la Universidad  o a nivel local y nacional como simposios, congresos, encuentros y demás eventos de índole similar.  Este aspecto es importante  porque es necesario mostrar lo que hacemos, socializar nuestro conocimiento y debatir sobre los temas que nos interesan</a:t>
            </a:r>
            <a:endParaRPr lang="es-C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Proyectos terminados</a:t>
            </a:r>
            <a:r>
              <a:rPr lang="es-CO" dirty="0"/>
              <a:t/>
            </a:r>
            <a:br>
              <a:rPr lang="es-CO" dirty="0"/>
            </a:br>
            <a:endParaRPr lang="es-CO" dirty="0"/>
          </a:p>
        </p:txBody>
      </p:sp>
      <p:sp>
        <p:nvSpPr>
          <p:cNvPr id="3" name="2 Marcador de contenido"/>
          <p:cNvSpPr>
            <a:spLocks noGrp="1"/>
          </p:cNvSpPr>
          <p:nvPr>
            <p:ph idx="1"/>
          </p:nvPr>
        </p:nvSpPr>
        <p:spPr/>
        <p:txBody>
          <a:bodyPr/>
          <a:lstStyle/>
          <a:p>
            <a:pPr algn="ctr"/>
            <a:r>
              <a:rPr lang="es-ES_tradnl" dirty="0"/>
              <a:t>El juego como estrategia de enseñanza para el aprendizaje significativo de la biología.</a:t>
            </a:r>
            <a:endParaRPr lang="es-C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TotalTime>
  <Words>307</Words>
  <Application>Microsoft Office PowerPoint</Application>
  <PresentationFormat>Presentación en pantalla (4:3)</PresentationFormat>
  <Paragraphs>26</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Opulento</vt:lpstr>
      <vt:lpstr>UNIVERSIDAD POPULAR DEL CESAR DEPARTAMENTO DE CIENCIAS NATURALES Y EDUCACION AMBIENTAL GRUPO DE INVESTIGACION DIDACBIOQUIM SEMILLERO ESDOCINA</vt:lpstr>
      <vt:lpstr>Misión</vt:lpstr>
      <vt:lpstr>Visión</vt:lpstr>
      <vt:lpstr>Objetivo General: </vt:lpstr>
      <vt:lpstr>OBJETIVOS ESPECÍFICOS </vt:lpstr>
      <vt:lpstr>Estrategias de Trabajo </vt:lpstr>
      <vt:lpstr>Proyectos terminados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POPULAR DEL CESAR DEPARTAMENTO DE CIENCIAS NATURALES Y EDUCACION AMBIENTAL GRUPO DE INVESTIGACION DIDACBIOQUIM SEMILLERO ESDOCINA</dc:title>
  <dc:creator>Leonardo Martinez</dc:creator>
  <cp:lastModifiedBy>Leonardo Martinez</cp:lastModifiedBy>
  <cp:revision>2</cp:revision>
  <dcterms:created xsi:type="dcterms:W3CDTF">2012-05-15T20:38:56Z</dcterms:created>
  <dcterms:modified xsi:type="dcterms:W3CDTF">2012-05-15T20:55:28Z</dcterms:modified>
</cp:coreProperties>
</file>