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handoutMasterIdLst>
    <p:handoutMasterId r:id="rId14"/>
  </p:handoutMasterIdLst>
  <p:sldIdLst>
    <p:sldId id="259" r:id="rId2"/>
    <p:sldId id="260" r:id="rId3"/>
    <p:sldId id="261" r:id="rId4"/>
    <p:sldId id="262" r:id="rId5"/>
    <p:sldId id="263" r:id="rId6"/>
    <p:sldId id="264" r:id="rId7"/>
    <p:sldId id="265" r:id="rId8"/>
    <p:sldId id="266" r:id="rId9"/>
    <p:sldId id="268" r:id="rId10"/>
    <p:sldId id="267" r:id="rId11"/>
    <p:sldId id="269" r:id="rId12"/>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7" autoAdjust="0"/>
    <p:restoredTop sz="84053" autoAdjust="0"/>
  </p:normalViewPr>
  <p:slideViewPr>
    <p:cSldViewPr>
      <p:cViewPr varScale="1">
        <p:scale>
          <a:sx n="92" d="100"/>
          <a:sy n="92"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FFBDCA-9A26-4E5A-8023-41290C7FB84F}" type="doc">
      <dgm:prSet loTypeId="urn:microsoft.com/office/officeart/2005/8/layout/radial5" loCatId="relationship" qsTypeId="urn:microsoft.com/office/officeart/2005/8/quickstyle/3d1" qsCatId="3D" csTypeId="urn:microsoft.com/office/officeart/2005/8/colors/accent1_2" csCatId="accent1" phldr="1"/>
      <dgm:spPr/>
      <dgm:t>
        <a:bodyPr/>
        <a:lstStyle/>
        <a:p>
          <a:endParaRPr lang="es-ES"/>
        </a:p>
      </dgm:t>
    </dgm:pt>
    <dgm:pt modelId="{5EDBA5A5-10C9-4395-842D-FA66F14BA823}">
      <dgm:prSet phldrT="[Texto]" custT="1"/>
      <dgm:spPr/>
      <dgm:t>
        <a:bodyPr lIns="0" tIns="0" rIns="0" bIns="0"/>
        <a:lstStyle/>
        <a:p>
          <a:r>
            <a:rPr lang="es-ES" sz="1500" dirty="0" smtClean="0"/>
            <a:t>FACUTADES</a:t>
          </a:r>
          <a:endParaRPr lang="es-ES" sz="1500" dirty="0"/>
        </a:p>
      </dgm:t>
    </dgm:pt>
    <dgm:pt modelId="{2185707B-9070-4CB4-A1AA-34C74272682E}" type="parTrans" cxnId="{904C1439-8583-4CC8-B199-728A12C43F34}">
      <dgm:prSet/>
      <dgm:spPr/>
      <dgm:t>
        <a:bodyPr/>
        <a:lstStyle/>
        <a:p>
          <a:endParaRPr lang="es-ES"/>
        </a:p>
      </dgm:t>
    </dgm:pt>
    <dgm:pt modelId="{92379CBD-F93B-4B15-A31F-A6B93FB28960}" type="sibTrans" cxnId="{904C1439-8583-4CC8-B199-728A12C43F34}">
      <dgm:prSet/>
      <dgm:spPr/>
      <dgm:t>
        <a:bodyPr/>
        <a:lstStyle/>
        <a:p>
          <a:endParaRPr lang="es-ES"/>
        </a:p>
      </dgm:t>
    </dgm:pt>
    <dgm:pt modelId="{EDBB9B37-3FA4-4450-8E95-85616295E59D}">
      <dgm:prSet phldrT="[Texto]" custT="1"/>
      <dgm:spPr/>
      <dgm:t>
        <a:bodyPr lIns="0" tIns="0" rIns="0" bIns="0"/>
        <a:lstStyle/>
        <a:p>
          <a:r>
            <a:rPr lang="es-ES" sz="1200" dirty="0" smtClean="0"/>
            <a:t>EDUCACIÓN</a:t>
          </a:r>
          <a:endParaRPr lang="es-ES" sz="1200" dirty="0"/>
        </a:p>
      </dgm:t>
    </dgm:pt>
    <dgm:pt modelId="{C49AACC6-F350-484F-A547-C5A22EAE142C}" type="parTrans" cxnId="{D8CF0B94-4078-4862-9F73-E0F1140563CE}">
      <dgm:prSet/>
      <dgm:spPr/>
      <dgm:t>
        <a:bodyPr/>
        <a:lstStyle/>
        <a:p>
          <a:endParaRPr lang="es-ES" dirty="0"/>
        </a:p>
      </dgm:t>
    </dgm:pt>
    <dgm:pt modelId="{A84425E2-1C01-4830-84BB-706B03ED1E10}" type="sibTrans" cxnId="{D8CF0B94-4078-4862-9F73-E0F1140563CE}">
      <dgm:prSet/>
      <dgm:spPr/>
      <dgm:t>
        <a:bodyPr/>
        <a:lstStyle/>
        <a:p>
          <a:endParaRPr lang="es-ES"/>
        </a:p>
      </dgm:t>
    </dgm:pt>
    <dgm:pt modelId="{59C17CB6-46F7-4EEB-BA32-8A1D20CB9B99}">
      <dgm:prSet custT="1"/>
      <dgm:spPr/>
      <dgm:t>
        <a:bodyPr lIns="0" tIns="0" rIns="0" bIns="0"/>
        <a:lstStyle/>
        <a:p>
          <a:r>
            <a:rPr lang="es-ES" sz="1200" dirty="0" smtClean="0"/>
            <a:t>INGENIERIAS</a:t>
          </a:r>
          <a:endParaRPr lang="es-ES" sz="1200" dirty="0"/>
        </a:p>
      </dgm:t>
    </dgm:pt>
    <dgm:pt modelId="{FEE4CC81-1719-426A-A137-1A741B42ACBC}" type="parTrans" cxnId="{3DBB911D-9DF9-40D8-8DF7-BA426D379FB1}">
      <dgm:prSet/>
      <dgm:spPr/>
      <dgm:t>
        <a:bodyPr/>
        <a:lstStyle/>
        <a:p>
          <a:endParaRPr lang="es-ES" dirty="0"/>
        </a:p>
      </dgm:t>
    </dgm:pt>
    <dgm:pt modelId="{BAE39F47-03C5-4A50-B952-DE9D72CC3B57}" type="sibTrans" cxnId="{3DBB911D-9DF9-40D8-8DF7-BA426D379FB1}">
      <dgm:prSet/>
      <dgm:spPr/>
      <dgm:t>
        <a:bodyPr/>
        <a:lstStyle/>
        <a:p>
          <a:endParaRPr lang="es-ES"/>
        </a:p>
      </dgm:t>
    </dgm:pt>
    <dgm:pt modelId="{F81DB50E-240C-44B9-BAC6-3E998BFC7ECD}" type="pres">
      <dgm:prSet presAssocID="{51FFBDCA-9A26-4E5A-8023-41290C7FB84F}" presName="Name0" presStyleCnt="0">
        <dgm:presLayoutVars>
          <dgm:chMax val="1"/>
          <dgm:dir/>
          <dgm:animLvl val="ctr"/>
          <dgm:resizeHandles val="exact"/>
        </dgm:presLayoutVars>
      </dgm:prSet>
      <dgm:spPr/>
      <dgm:t>
        <a:bodyPr/>
        <a:lstStyle/>
        <a:p>
          <a:endParaRPr lang="es-ES"/>
        </a:p>
      </dgm:t>
    </dgm:pt>
    <dgm:pt modelId="{CAD1159C-AFC4-4878-8AC6-DA33D905C45C}" type="pres">
      <dgm:prSet presAssocID="{5EDBA5A5-10C9-4395-842D-FA66F14BA823}" presName="centerShape" presStyleLbl="node0" presStyleIdx="0" presStyleCnt="1" custScaleX="120354" custScaleY="115819"/>
      <dgm:spPr/>
      <dgm:t>
        <a:bodyPr/>
        <a:lstStyle/>
        <a:p>
          <a:endParaRPr lang="es-ES"/>
        </a:p>
      </dgm:t>
    </dgm:pt>
    <dgm:pt modelId="{C01B9507-36EE-4DE2-A756-3A0E96B2E878}" type="pres">
      <dgm:prSet presAssocID="{C49AACC6-F350-484F-A547-C5A22EAE142C}" presName="parTrans" presStyleLbl="sibTrans2D1" presStyleIdx="0" presStyleCnt="2"/>
      <dgm:spPr/>
      <dgm:t>
        <a:bodyPr/>
        <a:lstStyle/>
        <a:p>
          <a:endParaRPr lang="es-ES"/>
        </a:p>
      </dgm:t>
    </dgm:pt>
    <dgm:pt modelId="{39A6B7CB-D424-4186-89AA-B57A30026563}" type="pres">
      <dgm:prSet presAssocID="{C49AACC6-F350-484F-A547-C5A22EAE142C}" presName="connectorText" presStyleLbl="sibTrans2D1" presStyleIdx="0" presStyleCnt="2"/>
      <dgm:spPr/>
      <dgm:t>
        <a:bodyPr/>
        <a:lstStyle/>
        <a:p>
          <a:endParaRPr lang="es-ES"/>
        </a:p>
      </dgm:t>
    </dgm:pt>
    <dgm:pt modelId="{8111EFA6-D4BD-4257-AB0A-3CCCEE588770}" type="pres">
      <dgm:prSet presAssocID="{EDBB9B37-3FA4-4450-8E95-85616295E59D}" presName="node" presStyleLbl="node1" presStyleIdx="0" presStyleCnt="2" custRadScaleRad="108318" custRadScaleInc="97579">
        <dgm:presLayoutVars>
          <dgm:bulletEnabled val="1"/>
        </dgm:presLayoutVars>
      </dgm:prSet>
      <dgm:spPr/>
      <dgm:t>
        <a:bodyPr/>
        <a:lstStyle/>
        <a:p>
          <a:endParaRPr lang="es-ES"/>
        </a:p>
      </dgm:t>
    </dgm:pt>
    <dgm:pt modelId="{BED0E80F-C1C3-4181-92F7-6143DD479369}" type="pres">
      <dgm:prSet presAssocID="{FEE4CC81-1719-426A-A137-1A741B42ACBC}" presName="parTrans" presStyleLbl="sibTrans2D1" presStyleIdx="1" presStyleCnt="2"/>
      <dgm:spPr/>
      <dgm:t>
        <a:bodyPr/>
        <a:lstStyle/>
        <a:p>
          <a:endParaRPr lang="es-ES"/>
        </a:p>
      </dgm:t>
    </dgm:pt>
    <dgm:pt modelId="{E746BF91-938A-44ED-BA26-413205DA34C9}" type="pres">
      <dgm:prSet presAssocID="{FEE4CC81-1719-426A-A137-1A741B42ACBC}" presName="connectorText" presStyleLbl="sibTrans2D1" presStyleIdx="1" presStyleCnt="2"/>
      <dgm:spPr/>
      <dgm:t>
        <a:bodyPr/>
        <a:lstStyle/>
        <a:p>
          <a:endParaRPr lang="es-ES"/>
        </a:p>
      </dgm:t>
    </dgm:pt>
    <dgm:pt modelId="{A86E2BEE-6C5A-49F8-937A-E3A607C0C8F6}" type="pres">
      <dgm:prSet presAssocID="{59C17CB6-46F7-4EEB-BA32-8A1D20CB9B99}" presName="node" presStyleLbl="node1" presStyleIdx="1" presStyleCnt="2" custRadScaleRad="109391" custRadScaleInc="102398">
        <dgm:presLayoutVars>
          <dgm:bulletEnabled val="1"/>
        </dgm:presLayoutVars>
      </dgm:prSet>
      <dgm:spPr/>
      <dgm:t>
        <a:bodyPr/>
        <a:lstStyle/>
        <a:p>
          <a:endParaRPr lang="es-ES"/>
        </a:p>
      </dgm:t>
    </dgm:pt>
  </dgm:ptLst>
  <dgm:cxnLst>
    <dgm:cxn modelId="{6D51A133-D96A-47F9-BBFC-DE2CA1013747}" type="presOf" srcId="{EDBB9B37-3FA4-4450-8E95-85616295E59D}" destId="{8111EFA6-D4BD-4257-AB0A-3CCCEE588770}" srcOrd="0" destOrd="0" presId="urn:microsoft.com/office/officeart/2005/8/layout/radial5"/>
    <dgm:cxn modelId="{3DBB911D-9DF9-40D8-8DF7-BA426D379FB1}" srcId="{5EDBA5A5-10C9-4395-842D-FA66F14BA823}" destId="{59C17CB6-46F7-4EEB-BA32-8A1D20CB9B99}" srcOrd="1" destOrd="0" parTransId="{FEE4CC81-1719-426A-A137-1A741B42ACBC}" sibTransId="{BAE39F47-03C5-4A50-B952-DE9D72CC3B57}"/>
    <dgm:cxn modelId="{904C1439-8583-4CC8-B199-728A12C43F34}" srcId="{51FFBDCA-9A26-4E5A-8023-41290C7FB84F}" destId="{5EDBA5A5-10C9-4395-842D-FA66F14BA823}" srcOrd="0" destOrd="0" parTransId="{2185707B-9070-4CB4-A1AA-34C74272682E}" sibTransId="{92379CBD-F93B-4B15-A31F-A6B93FB28960}"/>
    <dgm:cxn modelId="{910A193D-13E1-4DB4-93E6-403E1E985044}" type="presOf" srcId="{51FFBDCA-9A26-4E5A-8023-41290C7FB84F}" destId="{F81DB50E-240C-44B9-BAC6-3E998BFC7ECD}" srcOrd="0" destOrd="0" presId="urn:microsoft.com/office/officeart/2005/8/layout/radial5"/>
    <dgm:cxn modelId="{82D2EEE4-09D5-4BD2-A139-7B9CD7CC96BA}" type="presOf" srcId="{FEE4CC81-1719-426A-A137-1A741B42ACBC}" destId="{BED0E80F-C1C3-4181-92F7-6143DD479369}" srcOrd="0" destOrd="0" presId="urn:microsoft.com/office/officeart/2005/8/layout/radial5"/>
    <dgm:cxn modelId="{BB9B0EB9-8549-4813-BCAC-4A95DF5BEAA1}" type="presOf" srcId="{59C17CB6-46F7-4EEB-BA32-8A1D20CB9B99}" destId="{A86E2BEE-6C5A-49F8-937A-E3A607C0C8F6}" srcOrd="0" destOrd="0" presId="urn:microsoft.com/office/officeart/2005/8/layout/radial5"/>
    <dgm:cxn modelId="{7C3ED9E9-2CF2-4182-A31B-6E1697E152C4}" type="presOf" srcId="{5EDBA5A5-10C9-4395-842D-FA66F14BA823}" destId="{CAD1159C-AFC4-4878-8AC6-DA33D905C45C}" srcOrd="0" destOrd="0" presId="urn:microsoft.com/office/officeart/2005/8/layout/radial5"/>
    <dgm:cxn modelId="{D8CF0B94-4078-4862-9F73-E0F1140563CE}" srcId="{5EDBA5A5-10C9-4395-842D-FA66F14BA823}" destId="{EDBB9B37-3FA4-4450-8E95-85616295E59D}" srcOrd="0" destOrd="0" parTransId="{C49AACC6-F350-484F-A547-C5A22EAE142C}" sibTransId="{A84425E2-1C01-4830-84BB-706B03ED1E10}"/>
    <dgm:cxn modelId="{E0296AD0-225C-46BB-92E8-289398A31AC1}" type="presOf" srcId="{FEE4CC81-1719-426A-A137-1A741B42ACBC}" destId="{E746BF91-938A-44ED-BA26-413205DA34C9}" srcOrd="1" destOrd="0" presId="urn:microsoft.com/office/officeart/2005/8/layout/radial5"/>
    <dgm:cxn modelId="{F2FBDA04-98F6-4233-898F-963321F43F5B}" type="presOf" srcId="{C49AACC6-F350-484F-A547-C5A22EAE142C}" destId="{39A6B7CB-D424-4186-89AA-B57A30026563}" srcOrd="1" destOrd="0" presId="urn:microsoft.com/office/officeart/2005/8/layout/radial5"/>
    <dgm:cxn modelId="{A6270E5C-2689-4D45-A92C-548DE2F23459}" type="presOf" srcId="{C49AACC6-F350-484F-A547-C5A22EAE142C}" destId="{C01B9507-36EE-4DE2-A756-3A0E96B2E878}" srcOrd="0" destOrd="0" presId="urn:microsoft.com/office/officeart/2005/8/layout/radial5"/>
    <dgm:cxn modelId="{3CCBEE3E-C7BF-43F9-A36E-DD134AD60C25}" type="presParOf" srcId="{F81DB50E-240C-44B9-BAC6-3E998BFC7ECD}" destId="{CAD1159C-AFC4-4878-8AC6-DA33D905C45C}" srcOrd="0" destOrd="0" presId="urn:microsoft.com/office/officeart/2005/8/layout/radial5"/>
    <dgm:cxn modelId="{5A0C2CF4-E9E3-4CBD-B005-7878119733EA}" type="presParOf" srcId="{F81DB50E-240C-44B9-BAC6-3E998BFC7ECD}" destId="{C01B9507-36EE-4DE2-A756-3A0E96B2E878}" srcOrd="1" destOrd="0" presId="urn:microsoft.com/office/officeart/2005/8/layout/radial5"/>
    <dgm:cxn modelId="{D1AAC364-6A03-4B9D-BDA5-6804614F66E0}" type="presParOf" srcId="{C01B9507-36EE-4DE2-A756-3A0E96B2E878}" destId="{39A6B7CB-D424-4186-89AA-B57A30026563}" srcOrd="0" destOrd="0" presId="urn:microsoft.com/office/officeart/2005/8/layout/radial5"/>
    <dgm:cxn modelId="{8F55E077-534C-4504-9138-DEA7DE722CC4}" type="presParOf" srcId="{F81DB50E-240C-44B9-BAC6-3E998BFC7ECD}" destId="{8111EFA6-D4BD-4257-AB0A-3CCCEE588770}" srcOrd="2" destOrd="0" presId="urn:microsoft.com/office/officeart/2005/8/layout/radial5"/>
    <dgm:cxn modelId="{BDD87A05-D441-4B4C-8620-61EF0CA3C9AC}" type="presParOf" srcId="{F81DB50E-240C-44B9-BAC6-3E998BFC7ECD}" destId="{BED0E80F-C1C3-4181-92F7-6143DD479369}" srcOrd="3" destOrd="0" presId="urn:microsoft.com/office/officeart/2005/8/layout/radial5"/>
    <dgm:cxn modelId="{40972DD5-83FD-432B-9BF3-ADD494D11D93}" type="presParOf" srcId="{BED0E80F-C1C3-4181-92F7-6143DD479369}" destId="{E746BF91-938A-44ED-BA26-413205DA34C9}" srcOrd="0" destOrd="0" presId="urn:microsoft.com/office/officeart/2005/8/layout/radial5"/>
    <dgm:cxn modelId="{2E47A30D-8301-45CA-96F2-27B2BD299968}" type="presParOf" srcId="{F81DB50E-240C-44B9-BAC6-3E998BFC7ECD}" destId="{A86E2BEE-6C5A-49F8-937A-E3A607C0C8F6}" srcOrd="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1159C-AFC4-4878-8AC6-DA33D905C45C}">
      <dsp:nvSpPr>
        <dsp:cNvPr id="0" name=""/>
        <dsp:cNvSpPr/>
      </dsp:nvSpPr>
      <dsp:spPr>
        <a:xfrm>
          <a:off x="2279572" y="1689407"/>
          <a:ext cx="1536854" cy="147894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s-ES" sz="1500" kern="1200" dirty="0" smtClean="0"/>
            <a:t>FACUTADES</a:t>
          </a:r>
          <a:endParaRPr lang="es-ES" sz="1500" kern="1200" dirty="0"/>
        </a:p>
      </dsp:txBody>
      <dsp:txXfrm>
        <a:off x="2504639" y="1905993"/>
        <a:ext cx="1086720" cy="1045773"/>
      </dsp:txXfrm>
    </dsp:sp>
    <dsp:sp modelId="{C01B9507-36EE-4DE2-A756-3A0E96B2E878}">
      <dsp:nvSpPr>
        <dsp:cNvPr id="0" name=""/>
        <dsp:cNvSpPr/>
      </dsp:nvSpPr>
      <dsp:spPr>
        <a:xfrm rot="21469266">
          <a:off x="3932057" y="2172828"/>
          <a:ext cx="280455" cy="434161"/>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dirty="0"/>
        </a:p>
      </dsp:txBody>
      <dsp:txXfrm>
        <a:off x="3932087" y="2261259"/>
        <a:ext cx="196319" cy="260497"/>
      </dsp:txXfrm>
    </dsp:sp>
    <dsp:sp modelId="{8111EFA6-D4BD-4257-AB0A-3CCCEE588770}">
      <dsp:nvSpPr>
        <dsp:cNvPr id="0" name=""/>
        <dsp:cNvSpPr/>
      </dsp:nvSpPr>
      <dsp:spPr>
        <a:xfrm>
          <a:off x="4344143" y="1716800"/>
          <a:ext cx="1276945" cy="127694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s-ES" sz="1200" kern="1200" dirty="0" smtClean="0"/>
            <a:t>EDUCACIÓN</a:t>
          </a:r>
          <a:endParaRPr lang="es-ES" sz="1200" kern="1200" dirty="0"/>
        </a:p>
      </dsp:txBody>
      <dsp:txXfrm>
        <a:off x="4531147" y="1903804"/>
        <a:ext cx="902937" cy="902937"/>
      </dsp:txXfrm>
    </dsp:sp>
    <dsp:sp modelId="{BED0E80F-C1C3-4181-92F7-6143DD479369}">
      <dsp:nvSpPr>
        <dsp:cNvPr id="0" name=""/>
        <dsp:cNvSpPr/>
      </dsp:nvSpPr>
      <dsp:spPr>
        <a:xfrm rot="10929492">
          <a:off x="1869096" y="2172847"/>
          <a:ext cx="290619" cy="434161"/>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dirty="0"/>
        </a:p>
      </dsp:txBody>
      <dsp:txXfrm rot="10800000">
        <a:off x="1956251" y="2261321"/>
        <a:ext cx="203433" cy="260497"/>
      </dsp:txXfrm>
    </dsp:sp>
    <dsp:sp modelId="{A86E2BEE-6C5A-49F8-937A-E3A607C0C8F6}">
      <dsp:nvSpPr>
        <dsp:cNvPr id="0" name=""/>
        <dsp:cNvSpPr/>
      </dsp:nvSpPr>
      <dsp:spPr>
        <a:xfrm>
          <a:off x="455719" y="1716777"/>
          <a:ext cx="1276945" cy="127694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s-ES" sz="1200" kern="1200" dirty="0" smtClean="0"/>
            <a:t>INGENIERIAS</a:t>
          </a:r>
          <a:endParaRPr lang="es-ES" sz="1200" kern="1200" dirty="0"/>
        </a:p>
      </dsp:txBody>
      <dsp:txXfrm>
        <a:off x="642723" y="1903781"/>
        <a:ext cx="902937" cy="90293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D83FDC75-7F73-4A4A-A77C-09AADF00E0EA}" type="datetimeFigureOut">
              <a:rPr lang="es-ES" smtClean="0"/>
              <a:pPr/>
              <a:t>27/03/2014</a:t>
            </a:fld>
            <a:endParaRPr lang="es-E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459226BF-1F13-42D3-80DC-373E7ADD1EBC}" type="slidenum">
              <a:rPr lang="es-ES" smtClean="0"/>
              <a:pPr/>
              <a:t>‹Nº›</a:t>
            </a:fld>
            <a:endParaRPr lang="es-ES" dirty="0"/>
          </a:p>
        </p:txBody>
      </p:sp>
    </p:spTree>
    <p:extLst>
      <p:ext uri="{BB962C8B-B14F-4D97-AF65-F5344CB8AC3E}">
        <p14:creationId xmlns:p14="http://schemas.microsoft.com/office/powerpoint/2010/main" val="4047068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48AEF76B-3757-4A0B-AF93-28494465C1DD}" type="datetimeFigureOut">
              <a:pPr/>
              <a:t>27/03/2014</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75693FD4-8F83-4EF7-AC3F-0DC0388986B0}" type="slidenum">
              <a:pPr/>
              <a:t>‹Nº›</a:t>
            </a:fld>
            <a:endParaRPr lang="es-ES"/>
          </a:p>
        </p:txBody>
      </p:sp>
    </p:spTree>
    <p:extLst>
      <p:ext uri="{BB962C8B-B14F-4D97-AF65-F5344CB8AC3E}">
        <p14:creationId xmlns:p14="http://schemas.microsoft.com/office/powerpoint/2010/main" val="1285917334"/>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dirty="0" smtClean="0"/>
              <a:t>Esta plantilla se puede usar como archivo de inicio para presentar materiales educativos en un entorno de grupo.</a:t>
            </a:r>
          </a:p>
          <a:p>
            <a:endParaRPr lang="es-ES" dirty="0" smtClean="0"/>
          </a:p>
          <a:p>
            <a:pPr lvl="0"/>
            <a:r>
              <a:rPr lang="es-ES" sz="1200" b="1" dirty="0" smtClean="0"/>
              <a:t>Secciones</a:t>
            </a:r>
            <a:endParaRPr lang="es-ES" sz="1200" b="0" dirty="0" smtClean="0"/>
          </a:p>
          <a:p>
            <a:pPr lvl="0"/>
            <a:r>
              <a:rPr lang="es-ES" sz="1200" b="0" dirty="0" smtClean="0"/>
              <a:t>Para agregar secciones, haga clic con el botón secundario del mouse en una diapositiva.</a:t>
            </a:r>
            <a:r>
              <a:rPr lang="es-ES" sz="1200" b="0" baseline="0" dirty="0" smtClean="0"/>
              <a:t> Las secciones pueden ayudarle a organizar las diapositivas o a facilitar la colaboración entre varios autores.</a:t>
            </a:r>
            <a:endParaRPr lang="es-ES" sz="1200" b="0" dirty="0" smtClean="0"/>
          </a:p>
          <a:p>
            <a:pPr lvl="0"/>
            <a:endParaRPr lang="es-ES" sz="1200" b="1" dirty="0" smtClean="0"/>
          </a:p>
          <a:p>
            <a:pPr lvl="0"/>
            <a:r>
              <a:rPr lang="es-ES" sz="1200" b="1" dirty="0" smtClean="0"/>
              <a:t>Notas</a:t>
            </a:r>
          </a:p>
          <a:p>
            <a:pPr lvl="0"/>
            <a:r>
              <a:rPr lang="es-ES" sz="1200" dirty="0" smtClean="0"/>
              <a:t>Use la sección Notas para las notas de entrega o para proporcionar detalles adicionales al público.</a:t>
            </a:r>
            <a:r>
              <a:rPr lang="es-ES" sz="1200" baseline="0" dirty="0" smtClean="0"/>
              <a:t> Vea las notas en la vista Presentación durante la presentación. </a:t>
            </a:r>
          </a:p>
          <a:p>
            <a:pPr lvl="0">
              <a:buFontTx/>
              <a:buNone/>
            </a:pPr>
            <a:r>
              <a:rPr lang="es-ES" sz="1200" dirty="0" smtClean="0"/>
              <a:t>Tenga en cuenta el tamaño de la fuente (es importante para la accesibilidad, visibilidad, grabación en vídeo y producción en línea)</a:t>
            </a:r>
          </a:p>
          <a:p>
            <a:pPr lvl="0"/>
            <a:endParaRPr lang="es-ES" sz="1200" dirty="0" smtClean="0"/>
          </a:p>
          <a:p>
            <a:pPr lvl="0">
              <a:buFontTx/>
              <a:buNone/>
            </a:pPr>
            <a:r>
              <a:rPr lang="es-ES" sz="1200" b="1" dirty="0" smtClean="0"/>
              <a:t>Colores coordinados </a:t>
            </a:r>
          </a:p>
          <a:p>
            <a:pPr lvl="0">
              <a:buFontTx/>
              <a:buNone/>
            </a:pPr>
            <a:r>
              <a:rPr lang="es-ES" sz="1200" dirty="0" smtClean="0"/>
              <a:t>Preste especial atención a los gráficos, diagramas y cuadros de texto.</a:t>
            </a:r>
            <a:r>
              <a:rPr lang="es-ES" sz="1200" baseline="0" dirty="0" smtClean="0"/>
              <a:t> </a:t>
            </a:r>
            <a:endParaRPr lang="es-ES" sz="1200" dirty="0" smtClean="0"/>
          </a:p>
          <a:p>
            <a:pPr lvl="0"/>
            <a:r>
              <a:rPr lang="es-ES" sz="1200" dirty="0" smtClean="0"/>
              <a:t>Tenga en cuenta que los asistentes imprimirán en blanco y negro o </a:t>
            </a:r>
            <a:r>
              <a:rPr lang="es-ES" sz="1200" dirty="0" err="1" smtClean="0"/>
              <a:t>escala de grises</a:t>
            </a:r>
            <a:r>
              <a:rPr lang="es-ES" sz="1200" dirty="0" smtClean="0"/>
              <a:t>. Ejecute una prueba de impresión para asegurarse de que los colores son los correctos cuando se imprime en blanco y negro puros y </a:t>
            </a:r>
            <a:r>
              <a:rPr lang="es-ES" sz="1200" dirty="0" err="1" smtClean="0"/>
              <a:t>escala de grises</a:t>
            </a:r>
            <a:r>
              <a:rPr lang="es-ES" sz="1200" dirty="0" smtClean="0"/>
              <a:t>.</a:t>
            </a:r>
          </a:p>
          <a:p>
            <a:pPr lvl="0">
              <a:buFontTx/>
              <a:buNone/>
            </a:pPr>
            <a:endParaRPr lang="es-ES" sz="1200" dirty="0" smtClean="0"/>
          </a:p>
          <a:p>
            <a:pPr lvl="0">
              <a:buFontTx/>
              <a:buNone/>
            </a:pPr>
            <a:r>
              <a:rPr lang="es-ES" sz="1200" b="1" dirty="0" smtClean="0"/>
              <a:t>Gráficos y tablas</a:t>
            </a:r>
          </a:p>
          <a:p>
            <a:pPr lvl="0"/>
            <a:r>
              <a:rPr lang="es-ES" sz="1200" dirty="0" smtClean="0"/>
              <a:t>En breve: si es posible, use colores y estilos uniformes y que no distraigan.</a:t>
            </a:r>
          </a:p>
          <a:p>
            <a:pPr lvl="0"/>
            <a:r>
              <a:rPr lang="es-ES" sz="1200" dirty="0" smtClean="0"/>
              <a:t>Etiquete todos los gráficos y tablas.</a:t>
            </a:r>
          </a:p>
          <a:p>
            <a:endParaRPr lang="es-ES" dirty="0" smtClean="0"/>
          </a:p>
          <a:p>
            <a:endParaRPr lang="es-ES" dirty="0" smtClean="0"/>
          </a:p>
          <a:p>
            <a:endParaRPr lang="es-ES" dirty="0"/>
          </a:p>
        </p:txBody>
      </p:sp>
      <p:sp>
        <p:nvSpPr>
          <p:cNvPr id="4" name="Slide Number Placeholder 3"/>
          <p:cNvSpPr>
            <a:spLocks noGrp="1"/>
          </p:cNvSpPr>
          <p:nvPr>
            <p:ph type="sldNum" sz="quarter" idx="10"/>
          </p:nvPr>
        </p:nvSpPr>
        <p:spPr/>
        <p:txBody>
          <a:bodyPr/>
          <a:lstStyle/>
          <a:p>
            <a:fld id="{EC6EAC7D-5A89-47C2-8ABA-56C9C2DEF7A4}" type="slidenum">
              <a:rPr lang="es-ES" smtClean="0"/>
              <a:pPr/>
              <a:t>1</a:t>
            </a:fld>
            <a:endParaRPr lang="es-ES"/>
          </a:p>
        </p:txBody>
      </p:sp>
    </p:spTree>
    <p:extLst>
      <p:ext uri="{BB962C8B-B14F-4D97-AF65-F5344CB8AC3E}">
        <p14:creationId xmlns:p14="http://schemas.microsoft.com/office/powerpoint/2010/main" val="3859177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75693FD4-8F83-4EF7-AC3F-0DC0388986B0}" type="slidenum">
              <a:rPr lang="es-CO" smtClean="0"/>
              <a:pPr/>
              <a:t>3</a:t>
            </a:fld>
            <a:endParaRPr lang="es-CO"/>
          </a:p>
        </p:txBody>
      </p:sp>
    </p:spTree>
    <p:extLst>
      <p:ext uri="{BB962C8B-B14F-4D97-AF65-F5344CB8AC3E}">
        <p14:creationId xmlns:p14="http://schemas.microsoft.com/office/powerpoint/2010/main" val="26181118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es-ES" b="1" cap="small" baseline="0">
                <a:solidFill>
                  <a:srgbClr val="003300"/>
                </a:solidFill>
              </a:defRPr>
            </a:lvl1pPr>
          </a:lstStyle>
          <a:p>
            <a:r>
              <a:rPr kumimoji="0" lang="es-ES"/>
              <a:t>Haga clic para modificar el estilo de título del patrón</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es-ES" sz="2000" b="0">
                <a:solidFill>
                  <a:schemeClr val="tx1"/>
                </a:solidFill>
                <a:latin typeface="Georgia" pitchFamily="18" charset="0"/>
              </a:defRPr>
            </a:lvl1pPr>
            <a:lvl2pPr marL="457200" indent="0" algn="ctr" eaLnBrk="1" latinLnBrk="0" hangingPunct="1">
              <a:buNone/>
              <a:defRPr kumimoji="0" lang="es-ES">
                <a:solidFill>
                  <a:schemeClr val="tx1">
                    <a:tint val="75000"/>
                  </a:schemeClr>
                </a:solidFill>
              </a:defRPr>
            </a:lvl2pPr>
            <a:lvl3pPr marL="914400" indent="0" algn="ctr" eaLnBrk="1" latinLnBrk="0" hangingPunct="1">
              <a:buNone/>
              <a:defRPr kumimoji="0" lang="es-ES">
                <a:solidFill>
                  <a:schemeClr val="tx1">
                    <a:tint val="75000"/>
                  </a:schemeClr>
                </a:solidFill>
              </a:defRPr>
            </a:lvl3pPr>
            <a:lvl4pPr marL="1371600" indent="0" algn="ctr" eaLnBrk="1" latinLnBrk="0" hangingPunct="1">
              <a:buNone/>
              <a:defRPr kumimoji="0" lang="es-ES">
                <a:solidFill>
                  <a:schemeClr val="tx1">
                    <a:tint val="75000"/>
                  </a:schemeClr>
                </a:solidFill>
              </a:defRPr>
            </a:lvl4pPr>
            <a:lvl5pPr marL="1828800" indent="0" algn="ctr" eaLnBrk="1" latinLnBrk="0" hangingPunct="1">
              <a:buNone/>
              <a:defRPr kumimoji="0" lang="es-ES">
                <a:solidFill>
                  <a:schemeClr val="tx1">
                    <a:tint val="75000"/>
                  </a:schemeClr>
                </a:solidFill>
              </a:defRPr>
            </a:lvl5pPr>
            <a:lvl6pPr marL="2286000" indent="0" algn="ctr" eaLnBrk="1" latinLnBrk="0" hangingPunct="1">
              <a:buNone/>
              <a:defRPr kumimoji="0" lang="es-ES">
                <a:solidFill>
                  <a:schemeClr val="tx1">
                    <a:tint val="75000"/>
                  </a:schemeClr>
                </a:solidFill>
              </a:defRPr>
            </a:lvl6pPr>
            <a:lvl7pPr marL="2743200" indent="0" algn="ctr" eaLnBrk="1" latinLnBrk="0" hangingPunct="1">
              <a:buNone/>
              <a:defRPr kumimoji="0" lang="es-ES">
                <a:solidFill>
                  <a:schemeClr val="tx1">
                    <a:tint val="75000"/>
                  </a:schemeClr>
                </a:solidFill>
              </a:defRPr>
            </a:lvl7pPr>
            <a:lvl8pPr marL="3200400" indent="0" algn="ctr" eaLnBrk="1" latinLnBrk="0" hangingPunct="1">
              <a:buNone/>
              <a:defRPr kumimoji="0" lang="es-ES">
                <a:solidFill>
                  <a:schemeClr val="tx1">
                    <a:tint val="75000"/>
                  </a:schemeClr>
                </a:solidFill>
              </a:defRPr>
            </a:lvl8pPr>
            <a:lvl9pPr marL="3657600" indent="0" algn="ctr" eaLnBrk="1" latinLnBrk="0" hangingPunct="1">
              <a:buNone/>
              <a:defRPr kumimoji="0" lang="es-ES">
                <a:solidFill>
                  <a:schemeClr val="tx1">
                    <a:tint val="75000"/>
                  </a:schemeClr>
                </a:solidFill>
              </a:defRPr>
            </a:lvl9pPr>
          </a:lstStyle>
          <a:p>
            <a:pPr eaLnBrk="1" latinLnBrk="0" hangingPunct="1"/>
            <a:r>
              <a:rPr lang="es-ES" smtClean="0"/>
              <a:t>Haga clic para modificar el estilo de subtítulo del patrón</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es-ES" sz="2000" baseline="0"/>
            </a:lvl1pPr>
          </a:lstStyle>
          <a:p>
            <a:r>
              <a:rPr kumimoji="0" lang="es-ES"/>
              <a:t>Logotipo de la compañía</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smtClean="0"/>
              <a:t>Haga clic para modificar el estilo de título del patrón</a:t>
            </a:r>
            <a:endParaRPr/>
          </a:p>
        </p:txBody>
      </p:sp>
      <p:sp>
        <p:nvSpPr>
          <p:cNvPr id="3" name="Date Placeholder 2"/>
          <p:cNvSpPr>
            <a:spLocks noGrp="1"/>
          </p:cNvSpPr>
          <p:nvPr>
            <p:ph type="dt" sz="half" idx="10"/>
          </p:nvPr>
        </p:nvSpPr>
        <p:spPr/>
        <p:txBody>
          <a:bodyPr/>
          <a:lstStyle/>
          <a:p>
            <a:fld id="{757B281C-5159-4971-8228-52B9A72E9ED2}" type="datetimeFigureOut">
              <a:pPr/>
              <a:t>27/03/2014</a:t>
            </a:fld>
            <a:endParaRPr kumimoji="0" lang="es-ES"/>
          </a:p>
        </p:txBody>
      </p:sp>
      <p:sp>
        <p:nvSpPr>
          <p:cNvPr id="4" name="Footer Placeholder 3"/>
          <p:cNvSpPr>
            <a:spLocks noGrp="1"/>
          </p:cNvSpPr>
          <p:nvPr>
            <p:ph type="ftr" sz="quarter" idx="11"/>
          </p:nvPr>
        </p:nvSpPr>
        <p:spPr/>
        <p:txBody>
          <a:bodyPr/>
          <a:lstStyle/>
          <a:p>
            <a:endParaRPr kumimoji="0" lang="es-ES"/>
          </a:p>
        </p:txBody>
      </p:sp>
      <p:sp>
        <p:nvSpPr>
          <p:cNvPr id="5" name="Slide Number Placeholder 4"/>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pPr/>
              <a:t>27/03/2014</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olo el fondo">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pPr/>
              <a:t>27/03/2014</a:t>
            </a:fld>
            <a:endParaRPr kumimoji="0" lang="es-ES"/>
          </a:p>
        </p:txBody>
      </p:sp>
      <p:sp>
        <p:nvSpPr>
          <p:cNvPr id="4" name="Footer Placeholder 4"/>
          <p:cNvSpPr>
            <a:spLocks noGrp="1"/>
          </p:cNvSpPr>
          <p:nvPr>
            <p:ph type="ftr" sz="quarter" idx="11"/>
          </p:nvPr>
        </p:nvSpPr>
        <p:spPr>
          <a:xfrm>
            <a:off x="3352800" y="6356350"/>
            <a:ext cx="2895600" cy="365125"/>
          </a:xfrm>
        </p:spPr>
        <p:txBody>
          <a:bodyPr/>
          <a:lstStyle/>
          <a:p>
            <a:endParaRPr kumimoji="0" lang="es-ES"/>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cabezado de sección">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es-ES" sz="4000" b="1" cap="small" baseline="0">
                <a:solidFill>
                  <a:srgbClr val="003300"/>
                </a:solidFill>
              </a:defRPr>
            </a:lvl1pPr>
          </a:lstStyle>
          <a:p>
            <a:r>
              <a:rPr kumimoji="0" lang="es-ES"/>
              <a:t>Haga clic para modificar el estilo de título del patrón</a:t>
            </a:r>
          </a:p>
        </p:txBody>
      </p:sp>
      <p:sp>
        <p:nvSpPr>
          <p:cNvPr id="4" name="Date Placeholder 3"/>
          <p:cNvSpPr>
            <a:spLocks noGrp="1"/>
          </p:cNvSpPr>
          <p:nvPr>
            <p:ph type="dt" sz="half" idx="10"/>
          </p:nvPr>
        </p:nvSpPr>
        <p:spPr/>
        <p:txBody>
          <a:bodyPr/>
          <a:lstStyle/>
          <a:p>
            <a:fld id="{757B281C-5159-4971-8228-52B9A72E9ED2}" type="datetimeFigureOut">
              <a:pPr/>
              <a:t>27/03/2014</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pPr/>
              <a:t>‹Nº›</a:t>
            </a:fld>
            <a:endParaRPr kumimoji="0" lang="es-ES"/>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es-ES" sz="1800"/>
            </a:lvl1pPr>
          </a:lstStyle>
          <a:p>
            <a:r>
              <a:rPr kumimoji="0" lang="es-ES"/>
              <a:t>Logotipo de la compañía</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contenido">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es-ES"/>
            </a:lvl1pPr>
          </a:lstStyle>
          <a:p>
            <a:r>
              <a:rPr kumimoji="0" lang="es-ES"/>
              <a:t>Haga clic para modificar el estilo de título del patrón</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es-ES" sz="3200">
                <a:latin typeface="+mn-lt"/>
              </a:defRPr>
            </a:lvl1pPr>
            <a:lvl2pPr eaLnBrk="1" latinLnBrk="0" hangingPunct="1">
              <a:defRPr kumimoji="0" lang="es-ES" sz="2800">
                <a:latin typeface="+mn-lt"/>
              </a:defRPr>
            </a:lvl2pPr>
            <a:lvl3pPr eaLnBrk="1" latinLnBrk="0" hangingPunct="1">
              <a:defRPr kumimoji="0" lang="es-ES" sz="2400">
                <a:latin typeface="+mn-lt"/>
              </a:defRPr>
            </a:lvl3pPr>
            <a:lvl4pPr eaLnBrk="1" latinLnBrk="0" hangingPunct="1">
              <a:defRPr kumimoji="0" lang="es-ES" sz="2400">
                <a:latin typeface="+mn-lt"/>
              </a:defRPr>
            </a:lvl4pPr>
            <a:lvl5pPr eaLnBrk="1" latinLnBrk="0" hangingPunct="1">
              <a:defRPr kumimoji="0" lang="es-ES" sz="2400">
                <a:latin typeface="+mn-lt"/>
              </a:defRPr>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p>
            <a:fld id="{757B281C-5159-4971-8228-52B9A72E9ED2}" type="datetimeFigureOut">
              <a:pPr/>
              <a:t>27/03/2014</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smtClean="0"/>
              <a:t>Haga clic para modificar el estilo de título del patrón</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5" name="Date Placeholder 4"/>
          <p:cNvSpPr>
            <a:spLocks noGrp="1"/>
          </p:cNvSpPr>
          <p:nvPr>
            <p:ph type="dt" sz="half" idx="10"/>
          </p:nvPr>
        </p:nvSpPr>
        <p:spPr/>
        <p:txBody>
          <a:bodyPr/>
          <a:lstStyle/>
          <a:p>
            <a:fld id="{757B281C-5159-4971-8228-52B9A72E9ED2}" type="datetimeFigureOut">
              <a:pPr/>
              <a:t>27/03/2014</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es-ES"/>
            </a:lvl1pPr>
          </a:lstStyle>
          <a:p>
            <a:pPr eaLnBrk="1" latinLnBrk="0" hangingPunct="1"/>
            <a:r>
              <a:rPr lang="es-ES" smtClean="0"/>
              <a:t>Haga clic para modificar el estilo de título del patrón</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smtClean="0"/>
              <a:t>Haga clic para modificar el estilo de texto del patrón</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smtClean="0"/>
              <a:t>Haga clic para modificar el estilo de texto del patrón</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7" name="Date Placeholder 6"/>
          <p:cNvSpPr>
            <a:spLocks noGrp="1"/>
          </p:cNvSpPr>
          <p:nvPr>
            <p:ph type="dt" sz="half" idx="10"/>
          </p:nvPr>
        </p:nvSpPr>
        <p:spPr/>
        <p:txBody>
          <a:bodyPr/>
          <a:lstStyle/>
          <a:p>
            <a:fld id="{757B281C-5159-4971-8228-52B9A72E9ED2}" type="datetimeFigureOut">
              <a:pPr/>
              <a:t>27/03/2014</a:t>
            </a:fld>
            <a:endParaRPr kumimoji="0" lang="es-ES"/>
          </a:p>
        </p:txBody>
      </p:sp>
      <p:sp>
        <p:nvSpPr>
          <p:cNvPr id="8" name="Footer Placeholder 7"/>
          <p:cNvSpPr>
            <a:spLocks noGrp="1"/>
          </p:cNvSpPr>
          <p:nvPr>
            <p:ph type="ftr" sz="quarter" idx="11"/>
          </p:nvPr>
        </p:nvSpPr>
        <p:spPr/>
        <p:txBody>
          <a:bodyPr/>
          <a:lstStyle/>
          <a:p>
            <a:endParaRPr kumimoji="0" lang="es-ES"/>
          </a:p>
        </p:txBody>
      </p:sp>
      <p:sp>
        <p:nvSpPr>
          <p:cNvPr id="9" name="Slide Number Placeholder 8"/>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es-ES" sz="2000" b="1"/>
            </a:lvl1pPr>
          </a:lstStyle>
          <a:p>
            <a:pPr eaLnBrk="1" latinLnBrk="0" hangingPunct="1"/>
            <a:r>
              <a:rPr lang="es-ES" smtClean="0"/>
              <a:t>Haga clic para modificar el estilo de título del patrón</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es-ES" sz="3200"/>
            </a:lvl1pPr>
            <a:lvl2pPr eaLnBrk="1" latinLnBrk="0" hangingPunct="1">
              <a:defRPr kumimoji="0" lang="es-ES" sz="2800"/>
            </a:lvl2pPr>
            <a:lvl3pPr eaLnBrk="1" latinLnBrk="0" hangingPunct="1">
              <a:defRPr kumimoji="0" lang="es-ES" sz="2400"/>
            </a:lvl3pPr>
            <a:lvl4pPr eaLnBrk="1" latinLnBrk="0" hangingPunct="1">
              <a:defRPr kumimoji="0" lang="es-ES" sz="2000"/>
            </a:lvl4pPr>
            <a:lvl5pPr eaLnBrk="1" latinLnBrk="0" hangingPunct="1">
              <a:defRPr kumimoji="0" lang="es-ES" sz="2000"/>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smtClean="0"/>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pPr/>
              <a:t>27/03/2014</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es-ES" sz="2000" b="1"/>
            </a:lvl1pPr>
          </a:lstStyle>
          <a:p>
            <a:pPr eaLnBrk="1" latinLnBrk="0" hangingPunct="1"/>
            <a:r>
              <a:rPr lang="es-ES" smtClean="0"/>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smtClean="0"/>
              <a:t>Haga clic en el icono para agregar una imagen</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smtClean="0"/>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pPr/>
              <a:t>27/03/2014</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smtClean="0"/>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p>
            <a:fld id="{757B281C-5159-4971-8228-52B9A72E9ED2}" type="datetimeFigureOut">
              <a:pPr/>
              <a:t>27/03/2014</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exto y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es-ES" smtClean="0"/>
              <a:t>Haga clic para modificar el estilo de título del patrón</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p>
            <a:fld id="{757B281C-5159-4971-8228-52B9A72E9ED2}" type="datetimeFigureOut">
              <a:pPr/>
              <a:t>27/03/2014</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es-ES" smtClean="0"/>
              <a:t>Haga clic para modificar el estilo de título del patrón</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757B281C-5159-4971-8228-52B9A72E9ED2}" type="datetimeFigureOut">
              <a:pPr/>
              <a:t>27/03/2014</a:t>
            </a:fld>
            <a:endParaRPr kumimoji="0" lang="es-ES"/>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33D6E5A2-EC83-451F-A719-9AC1370DD5CF}" type="slidenum">
              <a:pPr/>
              <a:t>‹Nº›</a:t>
            </a:fld>
            <a:endParaRPr kumimoji="0" lang="es-ES"/>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6.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5">
            <a:lum bright="-20000"/>
            <a:extLst>
              <a:ext uri="{28A0092B-C50C-407E-A947-70E740481C1C}">
                <a14:useLocalDpi xmlns:a14="http://schemas.microsoft.com/office/drawing/2010/main" val="0"/>
              </a:ext>
            </a:extLst>
          </a:blip>
          <a:srcRect/>
          <a:stretch>
            <a:fillRect/>
          </a:stretch>
        </p:blipFill>
        <p:spPr bwMode="auto">
          <a:xfrm>
            <a:off x="3995936" y="0"/>
            <a:ext cx="454342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custDataLst>
              <p:tags r:id="rId2"/>
            </p:custDataLst>
          </p:nvPr>
        </p:nvSpPr>
        <p:spPr/>
        <p:txBody>
          <a:bodyPr>
            <a:normAutofit fontScale="90000"/>
          </a:bodyPr>
          <a:lstStyle/>
          <a:p>
            <a:pPr algn="ctr"/>
            <a:r>
              <a:rPr lang="es-ES" dirty="0">
                <a:solidFill>
                  <a:srgbClr val="FF0000"/>
                </a:solidFill>
              </a:rPr>
              <a:t>Semillero de investigación en Química Ambiental</a:t>
            </a:r>
            <a:r>
              <a:rPr lang="es-ES" dirty="0" smtClean="0">
                <a:solidFill>
                  <a:srgbClr val="FF0000"/>
                </a:solidFill>
              </a:rPr>
              <a:t>.</a:t>
            </a:r>
            <a:br>
              <a:rPr lang="es-ES" dirty="0" smtClean="0">
                <a:solidFill>
                  <a:srgbClr val="FF0000"/>
                </a:solidFill>
              </a:rPr>
            </a:br>
            <a:r>
              <a:rPr lang="es-ES" sz="7300" dirty="0" smtClean="0">
                <a:solidFill>
                  <a:srgbClr val="FF0000"/>
                </a:solidFill>
              </a:rPr>
              <a:t>SIQUA</a:t>
            </a:r>
            <a:endParaRPr lang="es-ES" sz="7300"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10351" y="980728"/>
            <a:ext cx="808580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RESULTADOS ALCANZADOS</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5 CuadroTexto"/>
          <p:cNvSpPr txBox="1"/>
          <p:nvPr/>
        </p:nvSpPr>
        <p:spPr>
          <a:xfrm>
            <a:off x="398191" y="2564904"/>
            <a:ext cx="8310121" cy="3970318"/>
          </a:xfrm>
          <a:prstGeom prst="rect">
            <a:avLst/>
          </a:prstGeom>
          <a:noFill/>
        </p:spPr>
        <p:txBody>
          <a:bodyPr wrap="square" rtlCol="0">
            <a:spAutoFit/>
          </a:bodyPr>
          <a:lstStyle/>
          <a:p>
            <a:pPr marL="285750" lvl="0" indent="-285750" fontAlgn="base" hangingPunct="0">
              <a:buFont typeface="Arial" pitchFamily="34" charset="0"/>
              <a:buChar char="•"/>
            </a:pPr>
            <a:r>
              <a:rPr lang="es-ES" dirty="0"/>
              <a:t>Evaluación del  consumo y uso racional del agua potable  con  relación al número de habitantes en el  núcleo familiar entre los diferentes estratos sociales en la ciudad de Valledupar</a:t>
            </a:r>
            <a:r>
              <a:rPr lang="es-ES" dirty="0" smtClean="0"/>
              <a:t>.</a:t>
            </a:r>
          </a:p>
          <a:p>
            <a:pPr marL="285750" lvl="0" indent="-285750" fontAlgn="base" hangingPunct="0">
              <a:buFont typeface="Arial" pitchFamily="34" charset="0"/>
              <a:buChar char="•"/>
            </a:pPr>
            <a:endParaRPr lang="es-CO" dirty="0"/>
          </a:p>
          <a:p>
            <a:pPr marL="285750" lvl="0" indent="-285750" fontAlgn="base" hangingPunct="0">
              <a:buFont typeface="Arial" pitchFamily="34" charset="0"/>
              <a:buChar char="•"/>
            </a:pPr>
            <a:r>
              <a:rPr lang="es-ES" dirty="0"/>
              <a:t>Análisis estadísticos de los factores escolares asociados con los diferentes niveles de desempeño de los estudiantes en las pruebas saber ICFES del grado quinto de básica primaria de las diferentes instituciones educativas oficiales de la ciudad de Valledupar.</a:t>
            </a:r>
            <a:endParaRPr lang="es-CO" dirty="0"/>
          </a:p>
          <a:p>
            <a:pPr lvl="0" fontAlgn="base" hangingPunct="0"/>
            <a:endParaRPr lang="es-ES" dirty="0" smtClean="0"/>
          </a:p>
          <a:p>
            <a:pPr marL="285750" lvl="0" indent="-285750" fontAlgn="base" hangingPunct="0">
              <a:buFont typeface="Arial" pitchFamily="34" charset="0"/>
              <a:buChar char="•"/>
            </a:pPr>
            <a:r>
              <a:rPr lang="es-ES" dirty="0" smtClean="0"/>
              <a:t>Diseño </a:t>
            </a:r>
            <a:r>
              <a:rPr lang="es-ES" dirty="0"/>
              <a:t>de un programa de costos de calidad para los laboratorios </a:t>
            </a:r>
            <a:r>
              <a:rPr lang="es-ES" dirty="0" smtClean="0"/>
              <a:t>clínicos de </a:t>
            </a:r>
            <a:r>
              <a:rPr lang="es-ES" dirty="0"/>
              <a:t>baja y mediana </a:t>
            </a:r>
            <a:r>
              <a:rPr lang="es-ES" dirty="0" smtClean="0"/>
              <a:t>complejidad de la ciudad de Valledupar.</a:t>
            </a:r>
            <a:endParaRPr lang="es-CO" dirty="0"/>
          </a:p>
          <a:p>
            <a:endParaRPr lang="es-ES" dirty="0" smtClean="0"/>
          </a:p>
          <a:p>
            <a:pPr marL="285750" indent="-285750">
              <a:buFont typeface="Arial" pitchFamily="34" charset="0"/>
              <a:buChar char="•"/>
            </a:pPr>
            <a:r>
              <a:rPr lang="es-ES" dirty="0" smtClean="0"/>
              <a:t>Estudio </a:t>
            </a:r>
            <a:r>
              <a:rPr lang="es-ES" dirty="0"/>
              <a:t>y evaluación de los niveles de </a:t>
            </a:r>
            <a:r>
              <a:rPr lang="es-ES" dirty="0" smtClean="0"/>
              <a:t>plomo </a:t>
            </a:r>
            <a:r>
              <a:rPr lang="es-ES" dirty="0"/>
              <a:t>en </a:t>
            </a:r>
            <a:r>
              <a:rPr lang="es-ES" dirty="0" smtClean="0"/>
              <a:t>la sangre </a:t>
            </a:r>
            <a:r>
              <a:rPr lang="es-ES" dirty="0"/>
              <a:t>en expendedores ilegales de gasolina en los municipios de Valledupar y la paz. Cesar - Colombia</a:t>
            </a:r>
            <a:endParaRPr lang="es-CO" dirty="0"/>
          </a:p>
        </p:txBody>
      </p:sp>
    </p:spTree>
    <p:extLst>
      <p:ext uri="{BB962C8B-B14F-4D97-AF65-F5344CB8AC3E}">
        <p14:creationId xmlns:p14="http://schemas.microsoft.com/office/powerpoint/2010/main" val="918744723"/>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80528" y="1268760"/>
            <a:ext cx="8858312" cy="4524315"/>
          </a:xfrm>
          <a:prstGeom prst="rect">
            <a:avLst/>
          </a:prstGeom>
          <a:noFill/>
          <a:effectLst>
            <a:glow rad="228600">
              <a:schemeClr val="accent2">
                <a:satMod val="175000"/>
                <a:alpha val="40000"/>
              </a:schemeClr>
            </a:glow>
          </a:effectLst>
        </p:spPr>
        <p:txBody>
          <a:bodyPr anchor="ctr" anchorCtr="1">
            <a:spAutoFit/>
            <a:scene3d>
              <a:camera prst="perspectiveHeroicExtremeLeftFacing"/>
              <a:lightRig rig="threePt" dir="t"/>
            </a:scene3d>
          </a:bodyPr>
          <a:lstStyle/>
          <a:p>
            <a:pPr algn="ctr" fontAlgn="auto">
              <a:spcBef>
                <a:spcPts val="0"/>
              </a:spcBef>
              <a:spcAft>
                <a:spcPts val="0"/>
              </a:spcAft>
              <a:defRPr/>
            </a:pPr>
            <a:r>
              <a:rPr lang="es-ES" sz="1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rPr>
              <a:t>MUCHAS GRACIAS</a:t>
            </a:r>
          </a:p>
        </p:txBody>
      </p:sp>
    </p:spTree>
    <p:extLst>
      <p:ext uri="{BB962C8B-B14F-4D97-AF65-F5344CB8AC3E}">
        <p14:creationId xmlns:p14="http://schemas.microsoft.com/office/powerpoint/2010/main" val="331144132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67944" y="1988840"/>
            <a:ext cx="2880320" cy="369332"/>
          </a:xfrm>
          <a:prstGeom prst="rect">
            <a:avLst/>
          </a:prstGeom>
          <a:noFill/>
        </p:spPr>
        <p:txBody>
          <a:bodyPr wrap="square" rtlCol="0">
            <a:spAutoFit/>
          </a:bodyPr>
          <a:lstStyle/>
          <a:p>
            <a:pPr marL="285750" indent="-285750">
              <a:buFont typeface="Arial" pitchFamily="34" charset="0"/>
              <a:buChar char="•"/>
            </a:pPr>
            <a:endParaRPr lang="es-CO" dirty="0"/>
          </a:p>
        </p:txBody>
      </p:sp>
      <p:graphicFrame>
        <p:nvGraphicFramePr>
          <p:cNvPr id="6" name="5 Diagrama"/>
          <p:cNvGraphicFramePr/>
          <p:nvPr>
            <p:extLst>
              <p:ext uri="{D42A27DB-BD31-4B8C-83A1-F6EECF244321}">
                <p14:modId xmlns:p14="http://schemas.microsoft.com/office/powerpoint/2010/main" val="3075770901"/>
              </p:ext>
            </p:extLst>
          </p:nvPr>
        </p:nvGraphicFramePr>
        <p:xfrm>
          <a:off x="1403648" y="980728"/>
          <a:ext cx="6096000" cy="485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Rectángulo"/>
          <p:cNvSpPr/>
          <p:nvPr/>
        </p:nvSpPr>
        <p:spPr>
          <a:xfrm>
            <a:off x="1070829" y="908720"/>
            <a:ext cx="661912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QUIÉN VA DIRIGIDO</a:t>
            </a:r>
            <a:endParaRPr lang="es-E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593542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26248" y="764704"/>
            <a:ext cx="8091510" cy="258532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GRUPO DE INVESTIGACION</a:t>
            </a:r>
          </a:p>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AL QUE SE ENCUENTRA</a:t>
            </a:r>
          </a:p>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ADSCRITO</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5 Rectángulo"/>
          <p:cNvSpPr/>
          <p:nvPr/>
        </p:nvSpPr>
        <p:spPr>
          <a:xfrm>
            <a:off x="183682" y="3645024"/>
            <a:ext cx="8776633" cy="1077218"/>
          </a:xfrm>
          <a:prstGeom prst="rect">
            <a:avLst/>
          </a:prstGeom>
          <a:noFill/>
        </p:spPr>
        <p:txBody>
          <a:bodyPr wrap="none" lIns="91440" tIns="45720" rIns="91440" bIns="45720">
            <a:spAutoFit/>
          </a:bodyPr>
          <a:lstStyle/>
          <a:p>
            <a:pPr algn="ctr"/>
            <a:r>
              <a:rPr lang="es-ES_tradnl"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PRODUCTIVIDAD, CALIDAD Y GESTIÓN AMBIENTAL</a:t>
            </a:r>
          </a:p>
          <a:p>
            <a:pPr algn="ctr"/>
            <a:r>
              <a:rPr lang="es-ES_tradnl"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PCGA</a:t>
            </a:r>
            <a:endParaRPr lang="es-CO" sz="3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4161046254"/>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76969" y="836712"/>
            <a:ext cx="7990072" cy="258532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LINEAS DE INVESTIGACION</a:t>
            </a:r>
          </a:p>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LAS QUE LE APUNTA</a:t>
            </a:r>
          </a:p>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EL SEMILLERO</a:t>
            </a:r>
            <a:endParaRPr lang="es-E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4 Rectángulo"/>
          <p:cNvSpPr/>
          <p:nvPr/>
        </p:nvSpPr>
        <p:spPr>
          <a:xfrm>
            <a:off x="657603" y="3789040"/>
            <a:ext cx="7828804" cy="1815882"/>
          </a:xfrm>
          <a:prstGeom prst="rect">
            <a:avLst/>
          </a:prstGeom>
          <a:noFill/>
        </p:spPr>
        <p:txBody>
          <a:bodyPr wrap="square" lIns="91440" tIns="45720" rIns="91440" bIns="45720">
            <a:spAutoFit/>
          </a:bodyPr>
          <a:lstStyle/>
          <a:p>
            <a:pPr marL="285750" indent="-285750" algn="ctr">
              <a:buFont typeface="Arial" pitchFamily="34" charset="0"/>
              <a:buChar cha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Agua </a:t>
            </a:r>
            <a:r>
              <a:rPr lang="es-E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potable </a:t>
            </a:r>
          </a:p>
          <a:p>
            <a:pPr marL="285750" indent="-285750" algn="ctr">
              <a:buFont typeface="Arial" pitchFamily="34" charset="0"/>
              <a:buChar char="•"/>
            </a:pPr>
            <a:r>
              <a:rPr lang="es-E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Aguas </a:t>
            </a: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Residuales </a:t>
            </a:r>
            <a:endParaRPr lang="es-E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285750" indent="-285750" algn="ctr">
              <a:buFont typeface="Arial" pitchFamily="34" charset="0"/>
              <a:buChar char="•"/>
            </a:pPr>
            <a:r>
              <a:rPr lang="es-E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Enseñanza de las Ciencias Naturales y el Medio Ambiente</a:t>
            </a:r>
          </a:p>
        </p:txBody>
      </p:sp>
    </p:spTree>
    <p:extLst>
      <p:ext uri="{BB962C8B-B14F-4D97-AF65-F5344CB8AC3E}">
        <p14:creationId xmlns:p14="http://schemas.microsoft.com/office/powerpoint/2010/main" val="3666691989"/>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03848" y="697002"/>
            <a:ext cx="244971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MISIÓN</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4 Rectángulo"/>
          <p:cNvSpPr/>
          <p:nvPr/>
        </p:nvSpPr>
        <p:spPr>
          <a:xfrm>
            <a:off x="189411" y="2492896"/>
            <a:ext cx="8478583" cy="3970318"/>
          </a:xfrm>
          <a:prstGeom prst="rect">
            <a:avLst/>
          </a:prstGeom>
          <a:noFill/>
        </p:spPr>
        <p:txBody>
          <a:bodyPr wrap="square" lIns="91440" tIns="45720" rIns="91440" bIns="45720">
            <a:spAutoFit/>
          </a:bodyPr>
          <a:lstStyle/>
          <a:p>
            <a:pPr algn="just"/>
            <a:r>
              <a:rPr lang="es-ES" sz="2800" dirty="0"/>
              <a:t>Somos un grupo de estudiantes y docentes comprometidos con el desarrollo científico y tecnológico de la región, mediante la realización de investigaciones científica en el área de la química aplicada a la gestión ambiental, en las líneas de agua potable, aguas residuales, residuos sólidos y gestión ambiental. Así como  la ejecución de proyectos y programas en el área de la gestión </a:t>
            </a:r>
            <a:r>
              <a:rPr lang="es-ES" sz="2800" dirty="0" smtClean="0"/>
              <a:t>ambiental, </a:t>
            </a:r>
            <a:r>
              <a:rPr lang="es-ES" sz="2800" dirty="0"/>
              <a:t>productividad y calidad en el ámbito empresarial.</a:t>
            </a:r>
            <a:endParaRPr lang="es-CO" sz="2800" dirty="0"/>
          </a:p>
        </p:txBody>
      </p:sp>
    </p:spTree>
    <p:extLst>
      <p:ext uri="{BB962C8B-B14F-4D97-AF65-F5344CB8AC3E}">
        <p14:creationId xmlns:p14="http://schemas.microsoft.com/office/powerpoint/2010/main" val="1056518649"/>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347864" y="1124744"/>
            <a:ext cx="225254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VISIÓN</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4 CuadroTexto"/>
          <p:cNvSpPr txBox="1"/>
          <p:nvPr/>
        </p:nvSpPr>
        <p:spPr>
          <a:xfrm>
            <a:off x="1115616" y="2564904"/>
            <a:ext cx="6984776" cy="3816429"/>
          </a:xfrm>
          <a:prstGeom prst="rect">
            <a:avLst/>
          </a:prstGeom>
          <a:noFill/>
        </p:spPr>
        <p:txBody>
          <a:bodyPr wrap="square" rtlCol="0">
            <a:spAutoFit/>
          </a:bodyPr>
          <a:lstStyle/>
          <a:p>
            <a:pPr algn="just"/>
            <a:r>
              <a:rPr lang="es-ES" sz="3200" dirty="0"/>
              <a:t>Consolidar la investigación científica en el área de la química aplicada a la gestión ambiental, en los ámbitos académicos y empresariales, para ser reconocidos como un grupo de investigación en la categoría A de COLCIENCIAS.</a:t>
            </a:r>
            <a:endParaRPr lang="es-CO" sz="3200" dirty="0"/>
          </a:p>
          <a:p>
            <a:endParaRPr lang="es-CO" dirty="0"/>
          </a:p>
        </p:txBody>
      </p:sp>
    </p:spTree>
    <p:extLst>
      <p:ext uri="{BB962C8B-B14F-4D97-AF65-F5344CB8AC3E}">
        <p14:creationId xmlns:p14="http://schemas.microsoft.com/office/powerpoint/2010/main" val="1653801628"/>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2433851" y="1124744"/>
            <a:ext cx="427629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INTEGRANTES</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8 Rectángulo"/>
          <p:cNvSpPr/>
          <p:nvPr/>
        </p:nvSpPr>
        <p:spPr>
          <a:xfrm>
            <a:off x="490079" y="2780928"/>
            <a:ext cx="3276666" cy="1938992"/>
          </a:xfrm>
          <a:prstGeom prst="rect">
            <a:avLst/>
          </a:prstGeom>
          <a:noFill/>
        </p:spPr>
        <p:txBody>
          <a:bodyPr wrap="none" lIns="91440" tIns="45720" rIns="91440" bIns="45720">
            <a:spAutoFit/>
          </a:bodyPr>
          <a:lstStyle/>
          <a:p>
            <a:pPr algn="ctr"/>
            <a:r>
              <a:rPr lang="es-E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DOCENTES</a:t>
            </a:r>
          </a:p>
          <a:p>
            <a:pPr algn="ctr"/>
            <a:r>
              <a:rPr lang="es-E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s-ES" sz="4000" b="1" dirty="0"/>
              <a:t>Luis </a:t>
            </a:r>
            <a:r>
              <a:rPr lang="es-ES" sz="4000" b="1" dirty="0" smtClean="0"/>
              <a:t>Martínez </a:t>
            </a:r>
          </a:p>
          <a:p>
            <a:pPr algn="ctr"/>
            <a:r>
              <a:rPr lang="es-ES" sz="4000" b="1" dirty="0" smtClean="0"/>
              <a:t>Sierra</a:t>
            </a:r>
            <a:endParaRPr lang="es-E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Rectángulo"/>
          <p:cNvSpPr/>
          <p:nvPr/>
        </p:nvSpPr>
        <p:spPr>
          <a:xfrm>
            <a:off x="4094185" y="2782641"/>
            <a:ext cx="4924489" cy="2554545"/>
          </a:xfrm>
          <a:prstGeom prst="rect">
            <a:avLst/>
          </a:prstGeom>
          <a:noFill/>
        </p:spPr>
        <p:txBody>
          <a:bodyPr wrap="none" lIns="91440" tIns="45720" rIns="91440" bIns="45720">
            <a:spAutoFit/>
          </a:bodyPr>
          <a:lstStyle/>
          <a:p>
            <a:pPr algn="ctr"/>
            <a:r>
              <a:rPr lang="es-E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ESTUDIANTES:</a:t>
            </a:r>
          </a:p>
          <a:p>
            <a:pPr algn="ctr"/>
            <a:r>
              <a:rPr lang="es-ES" sz="4000" b="1" dirty="0" smtClean="0"/>
              <a:t>Jhoana </a:t>
            </a:r>
            <a:r>
              <a:rPr lang="es-ES" sz="4000" b="1" dirty="0"/>
              <a:t>Karina </a:t>
            </a:r>
            <a:r>
              <a:rPr lang="es-ES" sz="4000" b="1" dirty="0" smtClean="0"/>
              <a:t>Cujia</a:t>
            </a:r>
          </a:p>
          <a:p>
            <a:pPr algn="ctr"/>
            <a:r>
              <a:rPr lang="es-ES" sz="4000" b="1" dirty="0" smtClean="0"/>
              <a:t>Kelly </a:t>
            </a:r>
            <a:r>
              <a:rPr lang="es-ES" sz="4000" b="1" dirty="0"/>
              <a:t>Jhoana </a:t>
            </a:r>
            <a:r>
              <a:rPr lang="es-ES" sz="4000" b="1" dirty="0" smtClean="0"/>
              <a:t>Mendoza</a:t>
            </a:r>
          </a:p>
          <a:p>
            <a:pPr algn="ctr"/>
            <a:r>
              <a:rPr lang="es-ES" sz="4000" b="1" dirty="0"/>
              <a:t>Hugo Carlos </a:t>
            </a:r>
            <a:r>
              <a:rPr lang="es-ES" sz="4000" b="1" dirty="0" smtClean="0"/>
              <a:t>Olivero</a:t>
            </a:r>
            <a:endParaRPr lang="es-E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744244716"/>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742821" y="852536"/>
            <a:ext cx="338355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OBJETIVOS</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4 CuadroTexto"/>
          <p:cNvSpPr txBox="1"/>
          <p:nvPr/>
        </p:nvSpPr>
        <p:spPr>
          <a:xfrm>
            <a:off x="402150" y="2060848"/>
            <a:ext cx="8064896" cy="4678204"/>
          </a:xfrm>
          <a:prstGeom prst="rect">
            <a:avLst/>
          </a:prstGeom>
          <a:noFill/>
        </p:spPr>
        <p:txBody>
          <a:bodyPr wrap="square" rtlCol="0">
            <a:spAutoFit/>
          </a:bodyPr>
          <a:lstStyle/>
          <a:p>
            <a:pPr marL="285750" lvl="0" indent="-285750" algn="just">
              <a:buFont typeface="Arial" pitchFamily="34" charset="0"/>
              <a:buChar char="•"/>
            </a:pPr>
            <a:r>
              <a:rPr lang="es-ES" sz="2000" dirty="0"/>
              <a:t>Realizar investigaciones relacionadas con el uso de nuevos métodos y tecnologías para el tratamiento de agua  para el consumo humano, mediante la optimización de los agentes físicos y químicos utilizados para el tratamiento</a:t>
            </a:r>
            <a:r>
              <a:rPr lang="es-ES" sz="2000" dirty="0" smtClean="0"/>
              <a:t>.</a:t>
            </a:r>
          </a:p>
          <a:p>
            <a:pPr marL="285750" lvl="0" indent="-285750" algn="just">
              <a:buFont typeface="Arial" pitchFamily="34" charset="0"/>
              <a:buChar char="•"/>
            </a:pPr>
            <a:endParaRPr lang="es-CO" sz="2000" dirty="0"/>
          </a:p>
          <a:p>
            <a:pPr marL="285750" lvl="0" indent="-285750" algn="just">
              <a:buFont typeface="Arial" pitchFamily="34" charset="0"/>
              <a:buChar char="•"/>
            </a:pPr>
            <a:r>
              <a:rPr lang="es-ES" sz="2000" dirty="0"/>
              <a:t>Realizar investigaciones relacionadas con la optimización de plantas de tratamiento de aguas residuales en las diferentes etapas</a:t>
            </a:r>
            <a:r>
              <a:rPr lang="es-ES" sz="2000" dirty="0" smtClean="0"/>
              <a:t>.</a:t>
            </a:r>
          </a:p>
          <a:p>
            <a:pPr marL="285750" lvl="0" indent="-285750" algn="just">
              <a:buFont typeface="Arial" pitchFamily="34" charset="0"/>
              <a:buChar char="•"/>
            </a:pPr>
            <a:endParaRPr lang="es-ES" sz="2000" dirty="0" smtClean="0"/>
          </a:p>
          <a:p>
            <a:pPr marL="285750" lvl="0" indent="-285750" algn="just">
              <a:buFont typeface="Arial" pitchFamily="34" charset="0"/>
              <a:buChar char="•"/>
            </a:pPr>
            <a:r>
              <a:rPr lang="es-ES" sz="2000" dirty="0" smtClean="0"/>
              <a:t>Realizar investigaciones relacionadas con agentes químicos tóxicos presentes en aire, agua, suelos.</a:t>
            </a:r>
          </a:p>
          <a:p>
            <a:pPr lvl="0" algn="just"/>
            <a:endParaRPr lang="es-CO" sz="2000" dirty="0"/>
          </a:p>
          <a:p>
            <a:pPr marL="285750" lvl="0" indent="-285750" algn="just">
              <a:buFont typeface="Arial" pitchFamily="34" charset="0"/>
              <a:buChar char="•"/>
            </a:pPr>
            <a:r>
              <a:rPr lang="es-ES" sz="2000" dirty="0"/>
              <a:t>Diseñar  modelos de enseñanza de las ciencias naturales y el medio ambiente  para formar individuos  que trabajen las diversas problemáticas que la realidad plantea.</a:t>
            </a:r>
            <a:endParaRPr lang="es-CO" sz="2000" dirty="0"/>
          </a:p>
          <a:p>
            <a:endParaRPr lang="es-CO" dirty="0"/>
          </a:p>
        </p:txBody>
      </p:sp>
    </p:spTree>
    <p:extLst>
      <p:ext uri="{BB962C8B-B14F-4D97-AF65-F5344CB8AC3E}">
        <p14:creationId xmlns:p14="http://schemas.microsoft.com/office/powerpoint/2010/main" val="748111602"/>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11189" y="260648"/>
            <a:ext cx="6713120" cy="258532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ACTIVIDADES DE </a:t>
            </a:r>
          </a:p>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CONSOLIDACION DEL  </a:t>
            </a:r>
          </a:p>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SEMILLERO</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4 CuadroTexto"/>
          <p:cNvSpPr txBox="1"/>
          <p:nvPr/>
        </p:nvSpPr>
        <p:spPr>
          <a:xfrm>
            <a:off x="395536" y="2708920"/>
            <a:ext cx="8352928" cy="4401205"/>
          </a:xfrm>
          <a:prstGeom prst="rect">
            <a:avLst/>
          </a:prstGeom>
          <a:noFill/>
        </p:spPr>
        <p:txBody>
          <a:bodyPr wrap="square" rtlCol="0">
            <a:spAutoFit/>
          </a:bodyPr>
          <a:lstStyle/>
          <a:p>
            <a:pPr marL="457200" lvl="0" indent="-457200" fontAlgn="base" hangingPunct="0">
              <a:buFont typeface="Arial" pitchFamily="34" charset="0"/>
              <a:buChar char="•"/>
            </a:pPr>
            <a:r>
              <a:rPr lang="es-ES" sz="2000" dirty="0"/>
              <a:t>Reuniones semanales para el intercambio de ideas y seguimiento a los proyectos en </a:t>
            </a:r>
            <a:r>
              <a:rPr lang="es-ES" sz="2000" dirty="0" smtClean="0"/>
              <a:t>curso</a:t>
            </a:r>
          </a:p>
          <a:p>
            <a:pPr marL="457200" lvl="0" indent="-457200" fontAlgn="base" hangingPunct="0">
              <a:buFont typeface="+mj-lt"/>
              <a:buAutoNum type="arabicPeriod"/>
            </a:pPr>
            <a:endParaRPr lang="es-CO" sz="2000" dirty="0"/>
          </a:p>
          <a:p>
            <a:pPr marL="457200" lvl="0" indent="-457200" fontAlgn="base" hangingPunct="0">
              <a:buFont typeface="Arial" pitchFamily="34" charset="0"/>
              <a:buChar char="•"/>
            </a:pPr>
            <a:r>
              <a:rPr lang="es-ES" sz="2000" dirty="0"/>
              <a:t>Reuniones del club de revista </a:t>
            </a:r>
            <a:endParaRPr lang="es-ES" sz="2000" dirty="0" smtClean="0"/>
          </a:p>
          <a:p>
            <a:pPr marL="457200" lvl="0" indent="-457200" fontAlgn="base" hangingPunct="0">
              <a:buFont typeface="+mj-lt"/>
              <a:buAutoNum type="arabicPeriod"/>
            </a:pPr>
            <a:endParaRPr lang="es-CO" sz="2000" dirty="0"/>
          </a:p>
          <a:p>
            <a:pPr marL="457200" lvl="0" indent="-457200" fontAlgn="base" hangingPunct="0">
              <a:buFont typeface="Arial" pitchFamily="34" charset="0"/>
              <a:buChar char="•"/>
            </a:pPr>
            <a:r>
              <a:rPr lang="es-ES" sz="2000" dirty="0"/>
              <a:t>Elaboración de propuestas y proyectos en las áreas de las líneas de interés.</a:t>
            </a:r>
            <a:endParaRPr lang="es-CO" sz="2000" dirty="0"/>
          </a:p>
          <a:p>
            <a:pPr marL="457200" lvl="0" indent="-457200" fontAlgn="base" hangingPunct="0">
              <a:buFont typeface="+mj-lt"/>
              <a:buAutoNum type="arabicPeriod"/>
            </a:pPr>
            <a:endParaRPr lang="es-ES" sz="2000" dirty="0" smtClean="0"/>
          </a:p>
          <a:p>
            <a:pPr marL="457200" lvl="0" indent="-457200" fontAlgn="base" hangingPunct="0">
              <a:buFont typeface="Arial" pitchFamily="34" charset="0"/>
              <a:buChar char="•"/>
            </a:pPr>
            <a:r>
              <a:rPr lang="es-ES" sz="2000" dirty="0" smtClean="0"/>
              <a:t>Participar </a:t>
            </a:r>
            <a:r>
              <a:rPr lang="es-ES" sz="2000" dirty="0"/>
              <a:t>como mínimo en una de las convocatorias de la RED </a:t>
            </a:r>
            <a:r>
              <a:rPr lang="es-ES" sz="2000" dirty="0" smtClean="0"/>
              <a:t>COLSI</a:t>
            </a:r>
          </a:p>
          <a:p>
            <a:pPr marL="457200" lvl="0" indent="-457200" fontAlgn="base" hangingPunct="0">
              <a:buFont typeface="+mj-lt"/>
              <a:buAutoNum type="arabicPeriod"/>
            </a:pPr>
            <a:endParaRPr lang="es-CO" sz="2000" dirty="0"/>
          </a:p>
          <a:p>
            <a:pPr marL="457200" lvl="0" indent="-457200" fontAlgn="base" hangingPunct="0">
              <a:buFont typeface="Arial" pitchFamily="34" charset="0"/>
              <a:buChar char="•"/>
            </a:pPr>
            <a:r>
              <a:rPr lang="es-ES" sz="2000" dirty="0"/>
              <a:t>Realizar publicaciones de artículos en revistas indexadas.</a:t>
            </a:r>
            <a:endParaRPr lang="es-CO" sz="2000" dirty="0"/>
          </a:p>
          <a:p>
            <a:pPr marL="457200" lvl="0" indent="-457200">
              <a:buFont typeface="+mj-lt"/>
              <a:buAutoNum type="arabicPeriod"/>
            </a:pPr>
            <a:endParaRPr lang="es-ES" sz="2000" dirty="0" smtClean="0"/>
          </a:p>
          <a:p>
            <a:pPr marL="457200" lvl="0" indent="-457200">
              <a:buFont typeface="Arial" pitchFamily="34" charset="0"/>
              <a:buChar char="•"/>
            </a:pPr>
            <a:r>
              <a:rPr lang="es-ES" sz="2000" dirty="0" smtClean="0"/>
              <a:t>Participar </a:t>
            </a:r>
            <a:r>
              <a:rPr lang="es-ES" sz="2000" dirty="0"/>
              <a:t>como ponentes en los diferentes eventos a nivel regional y nacional</a:t>
            </a:r>
            <a:endParaRPr lang="es-CO" sz="2000" dirty="0"/>
          </a:p>
          <a:p>
            <a:endParaRPr lang="es-CO" sz="2000" dirty="0"/>
          </a:p>
        </p:txBody>
      </p:sp>
    </p:spTree>
    <p:extLst>
      <p:ext uri="{BB962C8B-B14F-4D97-AF65-F5344CB8AC3E}">
        <p14:creationId xmlns:p14="http://schemas.microsoft.com/office/powerpoint/2010/main" val="808619937"/>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heme/theme1.xml><?xml version="1.0" encoding="utf-8"?>
<a:theme xmlns:a="http://schemas.openxmlformats.org/drawingml/2006/main" name="Entrenamien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668</Words>
  <Application>Microsoft Office PowerPoint</Application>
  <PresentationFormat>Presentación en pantalla (4:3)</PresentationFormat>
  <Paragraphs>78</Paragraphs>
  <Slides>11</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Georgia</vt:lpstr>
      <vt:lpstr>Entrenamiento</vt:lpstr>
      <vt:lpstr>Semillero de investigación en Química Ambiental. SIQUA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2013-10-22T17:53:02Z</dcterms:created>
  <dcterms:modified xsi:type="dcterms:W3CDTF">2014-03-27T16:16:49Z</dcterms:modified>
</cp:coreProperties>
</file>